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  <p:sldId id="273" r:id="rId6"/>
    <p:sldId id="264" r:id="rId7"/>
    <p:sldId id="275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4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A0000"/>
    <a:srgbClr val="6C0000"/>
    <a:srgbClr val="005000"/>
    <a:srgbClr val="007A00"/>
    <a:srgbClr val="194B32"/>
    <a:srgbClr val="006600"/>
    <a:srgbClr val="753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44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4CD6-CC70-4585-8E69-99B3B34AB859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FB6AE-18B2-40C8-842B-D6F4FF06F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F2704-315C-44CD-B9C7-5C67A7F250C2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B253-3A51-47AF-836C-7964EFC68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20BA0-E979-47FA-9CD6-93632026985A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3E1B3-AFB1-4A38-86B0-4BE9236FB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58E0B-CB9E-4587-B480-ACA0AE7EAB7F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41A9B-79FE-4862-923E-C7F267500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643C2-B04A-4A52-86E7-B4913CF444F5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488E4-4081-4DA7-9B56-983CD20E0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D5C-7541-4B49-9C53-120D55D6602D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147E9-5EA6-4D0D-A25A-61E5C2752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8AEF-7646-4B56-B0DC-A886FD57C6D2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ADE76-C748-41AE-827D-2E8A4CE0D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D6BCA-1D13-44C1-A6BC-C81E9B086195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9214-6E77-4DAD-BADE-8279D08AB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32D43-6313-4DDC-87D2-DC519AAF97A9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651C9-C884-4C97-B33C-BBAB67B9E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D734-179C-4080-B8D5-9545FE5794E9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D4603-CC15-4949-863C-044923684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D0276-840F-4AC0-B625-F395CC974B90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0F2A-386D-4BF1-9B47-EB48B6E7B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551E9B-6354-44F8-8B85-8B1BE09BD919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20F678-A2A0-4685-91A6-4594A9E57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6048375" cy="25209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3528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Синичкин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        день</a:t>
            </a:r>
          </a:p>
        </p:txBody>
      </p:sp>
      <p:pic>
        <p:nvPicPr>
          <p:cNvPr id="13317" name="Picture 5" descr="на веточ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068638"/>
            <a:ext cx="2952750" cy="1844675"/>
          </a:xfrm>
          <a:prstGeom prst="rect">
            <a:avLst/>
          </a:prstGeom>
          <a:noFill/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932363" y="3808413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5148263" y="2420938"/>
            <a:ext cx="30241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12 ноября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850900"/>
          </a:xfrm>
        </p:spPr>
        <p:txBody>
          <a:bodyPr/>
          <a:lstStyle/>
          <a:p>
            <a:r>
              <a:rPr lang="ru-RU" smtClean="0">
                <a:solidFill>
                  <a:srgbClr val="8A0000"/>
                </a:solidFill>
              </a:rPr>
              <a:t>Интересные факты о синицах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ru-RU" smtClean="0"/>
              <a:t>Кстати, название «синица» произошло вовсе не от синего оперения этих птиц, как многие могут подумать. Свое имя они получили за звонкие песни, напоминающие перезвон колокольчика: «Зинь-зинь!» или «Синь-синь!».</a:t>
            </a:r>
          </a:p>
          <a:p>
            <a:pPr>
              <a:buFont typeface="Arial" charset="0"/>
              <a:buNone/>
            </a:pPr>
            <a:r>
              <a:rPr lang="ru-RU" smtClean="0"/>
              <a:t>    </a:t>
            </a:r>
          </a:p>
        </p:txBody>
      </p:sp>
      <p:pic>
        <p:nvPicPr>
          <p:cNvPr id="26629" name="Picture 5" descr="Праздник 12 ноября – Синичкин ден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3644900"/>
            <a:ext cx="3810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8A0000"/>
                </a:solidFill>
              </a:rPr>
              <a:t>Интересные факты о синицах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 XVII века царскими указами запрещалось убивать синиц. А тому, кто убьет это пернатое, полагалось суровое наказание — могли либо высечь,                                   либо взять                                                 крупный штраф. </a:t>
            </a:r>
          </a:p>
        </p:txBody>
      </p:sp>
      <p:pic>
        <p:nvPicPr>
          <p:cNvPr id="29700" name="Picture 4" descr="вкусная е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3141663"/>
            <a:ext cx="3851275" cy="2516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8A0000"/>
                </a:solidFill>
              </a:rPr>
              <a:t>Интересные факты о синицах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 smtClean="0"/>
              <a:t>Специалисты-орнитологи утверждают, что именно полет синицы — это яркий пример экономного расхода сил и энергии. Именно поэтому птички-синички летают с огромной скоростью, но при этом довольно редко взмахивают крыльями. </a:t>
            </a:r>
          </a:p>
        </p:txBody>
      </p:sp>
      <p:pic>
        <p:nvPicPr>
          <p:cNvPr id="27654" name="Picture 6" descr="Взмах крылье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628775"/>
            <a:ext cx="3546475" cy="417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8A0000"/>
                </a:solidFill>
              </a:rPr>
              <a:t>Интересные факты о синицах</a:t>
            </a:r>
          </a:p>
        </p:txBody>
      </p:sp>
      <p:sp>
        <p:nvSpPr>
          <p:cNvPr id="30725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 b="1" smtClean="0"/>
              <a:t>за сутки синица кормит своих птенцов тысячу раз (до 60 раз в час);</a:t>
            </a:r>
          </a:p>
          <a:p>
            <a:r>
              <a:rPr lang="ru-RU" sz="2400" b="1" smtClean="0">
                <a:solidFill>
                  <a:srgbClr val="CC0000"/>
                </a:solidFill>
              </a:rPr>
              <a:t>- без дополнительной подкормки человеком из 10 синиц к весне выживают только две</a:t>
            </a:r>
            <a:r>
              <a:rPr lang="ru-RU" sz="2400" b="1" smtClean="0"/>
              <a:t>;</a:t>
            </a:r>
          </a:p>
          <a:p>
            <a:r>
              <a:rPr lang="ru-RU" sz="2400" b="1" smtClean="0"/>
              <a:t>- синица за сутки съедает столько насекомых, сколько весит сама;</a:t>
            </a:r>
          </a:p>
          <a:p>
            <a:endParaRPr lang="ru-RU" sz="2400" smtClean="0"/>
          </a:p>
        </p:txBody>
      </p:sp>
      <p:pic>
        <p:nvPicPr>
          <p:cNvPr id="30724" name="Рисунок 5" descr="0_3dae7_4f8d5d19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628775"/>
            <a:ext cx="4043362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6C0000"/>
                </a:solidFill>
              </a:rPr>
              <a:t>Синица считается одной из самых популярных птиц в нашей стране.</a:t>
            </a:r>
            <a:endParaRPr lang="ru-RU" sz="2800" smtClean="0">
              <a:solidFill>
                <a:srgbClr val="6C0000"/>
              </a:solidFill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600200"/>
            <a:ext cx="4244975" cy="4525963"/>
          </a:xfrm>
        </p:spPr>
        <p:txBody>
          <a:bodyPr/>
          <a:lstStyle/>
          <a:p>
            <a:r>
              <a:rPr lang="ru-RU" sz="2400" smtClean="0"/>
              <a:t>Достаточно вспомнить пословицу: Лучше синица в руках, чем журавль в небе. Впрочем, синички не любят тесных контактов с людьми и предпочитают держаться на расстоянии. Даже во время больших холодов синички стараются брать еду из рук человека на лету. </a:t>
            </a:r>
          </a:p>
        </p:txBody>
      </p:sp>
      <p:pic>
        <p:nvPicPr>
          <p:cNvPr id="32773" name="Picture 5" descr="2009_11_25_IMG_010528_filte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60575"/>
            <a:ext cx="4200525" cy="2962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1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3500438"/>
            <a:ext cx="22606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4"/>
          <p:cNvSpPr>
            <a:spLocks noGrp="1"/>
          </p:cNvSpPr>
          <p:nvPr>
            <p:ph type="title"/>
          </p:nvPr>
        </p:nvSpPr>
        <p:spPr>
          <a:xfrm>
            <a:off x="755650" y="476250"/>
            <a:ext cx="6911975" cy="1296988"/>
          </a:xfrm>
        </p:spPr>
        <p:txBody>
          <a:bodyPr/>
          <a:lstStyle/>
          <a:p>
            <a:r>
              <a:rPr lang="ru-RU" sz="3600" b="1" smtClean="0">
                <a:solidFill>
                  <a:srgbClr val="8A0000"/>
                </a:solidFill>
              </a:rPr>
              <a:t>Покормите птиц</a:t>
            </a:r>
            <a:r>
              <a:rPr lang="ru-RU" sz="4000" b="1" smtClean="0">
                <a:solidFill>
                  <a:srgbClr val="8A0000"/>
                </a:solidFill>
              </a:rPr>
              <a:t/>
            </a:r>
            <a:br>
              <a:rPr lang="ru-RU" sz="4000" b="1" smtClean="0">
                <a:solidFill>
                  <a:srgbClr val="8A0000"/>
                </a:solidFill>
              </a:rPr>
            </a:br>
            <a:r>
              <a:rPr lang="ru-RU" sz="2800" i="1" smtClean="0">
                <a:solidFill>
                  <a:srgbClr val="8A0000"/>
                </a:solidFill>
              </a:rPr>
              <a:t>Александр Яшин</a:t>
            </a:r>
            <a:r>
              <a:rPr lang="ru-RU" sz="4000" i="1" smtClean="0">
                <a:solidFill>
                  <a:srgbClr val="8A0000"/>
                </a:solidFill>
              </a:rPr>
              <a:t/>
            </a:r>
            <a:br>
              <a:rPr lang="ru-RU" sz="4000" i="1" smtClean="0">
                <a:solidFill>
                  <a:srgbClr val="8A0000"/>
                </a:solidFill>
              </a:rPr>
            </a:br>
            <a:endParaRPr lang="ru-RU" sz="4000" i="1" smtClean="0">
              <a:solidFill>
                <a:srgbClr val="8A0000"/>
              </a:solidFill>
            </a:endParaRPr>
          </a:p>
        </p:txBody>
      </p:sp>
      <p:sp>
        <p:nvSpPr>
          <p:cNvPr id="38917" name="Rectangle 5"/>
          <p:cNvSpPr>
            <a:spLocks noGrp="1"/>
          </p:cNvSpPr>
          <p:nvPr>
            <p:ph type="body" sz="half" idx="1"/>
          </p:nvPr>
        </p:nvSpPr>
        <p:spPr>
          <a:xfrm>
            <a:off x="323850" y="1557338"/>
            <a:ext cx="4464050" cy="424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8A0000"/>
                </a:solidFill>
              </a:rPr>
              <a:t>Покормите птиц зимой!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Пусть со всех концов 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К вам слетятся, как домой стайки на крыльцо.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Не богаты их корма: горсть зерна нужна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Горсть одна – и не страшна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Будет им зима.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Сколько гибнет их – не счесть,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Видеть тяжело,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А ведь в нашем сердце есть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И для птиц тепло.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Разве можно забывать -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b="1" smtClean="0">
                <a:solidFill>
                  <a:srgbClr val="8A0000"/>
                </a:solidFill>
              </a:rPr>
              <a:t>       Улететь могли,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А остались зимовать заодно с людьми.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Приучите птиц в мороз к своему окну,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Чтоб без песен не пришлось 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Нам встречать весну.</a:t>
            </a:r>
            <a:r>
              <a:rPr lang="ru-RU" sz="1200" smtClean="0"/>
              <a:t>  </a:t>
            </a:r>
          </a:p>
        </p:txBody>
      </p:sp>
      <p:pic>
        <p:nvPicPr>
          <p:cNvPr id="38919" name="Picture 2" descr="C:\Documents and Settings\Administrator\Мои документы\Мои рисунки\79699955_large_p86_56888990_0_3e428_37319f0d_1l1.jpg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16688" y="549275"/>
            <a:ext cx="2243137" cy="2117725"/>
          </a:xfrm>
          <a:noFill/>
          <a:ln/>
        </p:spPr>
      </p:pic>
      <p:pic>
        <p:nvPicPr>
          <p:cNvPr id="38920" name="Picture 2" descr="N_Baryshev - &amp;Ncy;&amp;iecy;&amp;mcy;&amp;ncy;&amp;ocy;&amp;gcy;&amp;ocy; &amp;zcy;&amp;icy;&amp;mcy;&amp;ncy;&amp;iecy;&amp;gcy;&amp;ocy;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989138"/>
            <a:ext cx="21431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6C0000"/>
                </a:solidFill>
              </a:rPr>
              <a:t>А еще Зиновий Синичник считался праздником охотников и рыбаков</a:t>
            </a:r>
            <a:r>
              <a:rPr lang="ru-RU" sz="4000" smtClean="0"/>
              <a:t> </a:t>
            </a:r>
          </a:p>
        </p:txBody>
      </p:sp>
      <p:sp>
        <p:nvSpPr>
          <p:cNvPr id="34821" name="Rectangle 5"/>
          <p:cNvSpPr>
            <a:spLocks noGrp="1"/>
          </p:cNvSpPr>
          <p:nvPr>
            <p:ph type="body" sz="half" idx="2"/>
          </p:nvPr>
        </p:nvSpPr>
        <p:spPr>
          <a:xfrm>
            <a:off x="4427538" y="1600200"/>
            <a:ext cx="4259262" cy="4525963"/>
          </a:xfrm>
        </p:spPr>
        <p:txBody>
          <a:bodyPr/>
          <a:lstStyle/>
          <a:p>
            <a:r>
              <a:rPr lang="ru-RU" sz="2400" dirty="0" smtClean="0"/>
              <a:t>Как правило, с 12 ноября открывался пушной сезон и сезон зимней рыбалки. Если улов был богатым, то рыбаки готовили уху прямо на берегу реки или озера. А для того чтобы всю зиму охота была удачной, охотник должен был добыть в этот день хотя бы одного зверя. </a:t>
            </a:r>
          </a:p>
        </p:txBody>
      </p:sp>
      <p:pic>
        <p:nvPicPr>
          <p:cNvPr id="34822" name="Picture 6" descr="67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628800"/>
            <a:ext cx="4117498" cy="3757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1196975"/>
            <a:ext cx="4038600" cy="439261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Несколько лет назад в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России появился еще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один экологический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праздник –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>
                <a:solidFill>
                  <a:srgbClr val="CC0000"/>
                </a:solidFill>
              </a:rPr>
              <a:t>        Синичкин день</a:t>
            </a:r>
            <a:r>
              <a:rPr lang="ru-RU" b="1" dirty="0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Он создан по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инициативе Союза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охраны птиц России и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отмечается </a:t>
            </a:r>
            <a:r>
              <a:rPr lang="ru-RU" b="1" dirty="0" smtClean="0">
                <a:solidFill>
                  <a:srgbClr val="CC0000"/>
                </a:solidFill>
              </a:rPr>
              <a:t>12 ноября</a:t>
            </a:r>
          </a:p>
          <a:p>
            <a:pPr>
              <a:lnSpc>
                <a:spcPct val="90000"/>
              </a:lnSpc>
            </a:pPr>
            <a:endParaRPr lang="ru-RU" dirty="0" smtClean="0"/>
          </a:p>
        </p:txBody>
      </p:sp>
      <p:pic>
        <p:nvPicPr>
          <p:cNvPr id="17415" name="Picture 7" descr="синица с шишками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981075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5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ru-RU" dirty="0" smtClean="0"/>
              <a:t> В этот день жители разных населенных пунктов страны готовятся к встрече «зимних гостей» – птиц, остающихся на зимовку в наших краях: синиц, щеглов, снегирей, соек, чечеток, свиристелей. </a:t>
            </a:r>
          </a:p>
        </p:txBody>
      </p:sp>
      <p:pic>
        <p:nvPicPr>
          <p:cNvPr id="14344" name="Picture 3" descr="C:\Documents and Settings\Administrator\Мои документы\Мои рисунки\пр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57563"/>
            <a:ext cx="2252662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429000"/>
            <a:ext cx="2663825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три на елк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4076700"/>
            <a:ext cx="2847975" cy="189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ru-RU" dirty="0" smtClean="0"/>
              <a:t>Люди заготавливают для них подкормку, в том числе и «</a:t>
            </a:r>
            <a:r>
              <a:rPr lang="ru-RU" dirty="0" err="1" smtClean="0"/>
              <a:t>синичкины</a:t>
            </a:r>
            <a:r>
              <a:rPr lang="ru-RU" dirty="0" smtClean="0"/>
              <a:t> лакомства»: несоленое сало, нежареные семечки тыквы, подсолнечника или арахиса, – делают и развешивают кормушки. </a:t>
            </a:r>
          </a:p>
        </p:txBody>
      </p:sp>
      <p:pic>
        <p:nvPicPr>
          <p:cNvPr id="22532" name="Picture 4" descr="5a366eec208a4a1f6b2376ac82b043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429000"/>
            <a:ext cx="3289300" cy="2105025"/>
          </a:xfrm>
          <a:prstGeom prst="rect">
            <a:avLst/>
          </a:prstGeom>
          <a:noFill/>
        </p:spPr>
      </p:pic>
      <p:pic>
        <p:nvPicPr>
          <p:cNvPr id="22533" name="Picture 5" descr="с сало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3284538"/>
            <a:ext cx="3051175" cy="230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8A0000"/>
                </a:solidFill>
              </a:rPr>
              <a:t>Почему именно Синичкин день?</a:t>
            </a:r>
            <a:br>
              <a:rPr lang="ru-RU" sz="4000" b="1" smtClean="0">
                <a:solidFill>
                  <a:srgbClr val="8A0000"/>
                </a:solidFill>
              </a:rPr>
            </a:br>
            <a:endParaRPr lang="ru-RU" sz="4000" b="1" smtClean="0">
              <a:solidFill>
                <a:srgbClr val="8A0000"/>
              </a:solidFill>
            </a:endParaRPr>
          </a:p>
        </p:txBody>
      </p:sp>
      <p:sp>
        <p:nvSpPr>
          <p:cNvPr id="36869" name="Rectangle 5"/>
          <p:cNvSpPr>
            <a:spLocks noGrp="1"/>
          </p:cNvSpPr>
          <p:nvPr>
            <p:ph type="body" sz="half" idx="2"/>
          </p:nvPr>
        </p:nvSpPr>
        <p:spPr>
          <a:xfrm>
            <a:off x="4716016" y="16288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smtClean="0"/>
              <a:t>Да потому что синица – для Руси божья птица. Раньше в старину на неё гадали: бросали крошки хлеба, кусочки сала и наблюдали: если синичка сначала станет клевать сало, то в доме будет вестись живность, если станет клевать крошки хлеба, то будет в доме достаток.</a:t>
            </a:r>
          </a:p>
          <a:p>
            <a:pPr>
              <a:lnSpc>
                <a:spcPct val="90000"/>
              </a:lnSpc>
            </a:pPr>
            <a:r>
              <a:rPr lang="ru-RU" sz="2000" b="1" smtClean="0"/>
              <a:t>    В народе говорили «Невелика птичка синичка, а свой праздник знает».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36870" name="Picture 6" descr="pt_sinit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08050"/>
            <a:ext cx="3665537" cy="2443163"/>
          </a:xfrm>
          <a:prstGeom prst="rect">
            <a:avLst/>
          </a:prstGeom>
          <a:noFill/>
        </p:spPr>
      </p:pic>
      <p:pic>
        <p:nvPicPr>
          <p:cNvPr id="36871" name="Picture 7" descr="pt_sinitca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3429000"/>
            <a:ext cx="3522663" cy="2347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8A0000"/>
                </a:solidFill>
              </a:rPr>
              <a:t>Почему именно Синичкин день?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mtClean="0"/>
              <a:t>Несмотря на то, что в качестве экологического праздника Синичкин день отмечается относительно недавно, его история уходит корнями в далекое прошлое. </a:t>
            </a:r>
          </a:p>
        </p:txBody>
      </p:sp>
      <p:pic>
        <p:nvPicPr>
          <p:cNvPr id="23556" name="Picture 4" descr="с яблоко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205038"/>
            <a:ext cx="3968750" cy="271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8A0000"/>
                </a:solidFill>
              </a:rPr>
              <a:t>Почему именно Синичкин день?</a:t>
            </a:r>
          </a:p>
        </p:txBody>
      </p:sp>
      <p:sp>
        <p:nvSpPr>
          <p:cNvPr id="41990" name="Rectangle 6"/>
          <p:cNvSpPr>
            <a:spLocks noGrp="1"/>
          </p:cNvSpPr>
          <p:nvPr>
            <p:ph type="body" sz="half" idx="2"/>
          </p:nvPr>
        </p:nvSpPr>
        <p:spPr>
          <a:xfrm>
            <a:off x="4211638" y="1268413"/>
            <a:ext cx="4475162" cy="4465637"/>
          </a:xfrm>
        </p:spPr>
        <p:txBody>
          <a:bodyPr/>
          <a:lstStyle/>
          <a:p>
            <a:r>
              <a:rPr lang="ru-RU" sz="2400" smtClean="0"/>
              <a:t>В народном календаре 12 ноября значится как день памяти православного святого Зиновия Синичника. По народным приметам, именно к этому времени синицы, предчувствуя скорые холода, перелетали из лесов ближе к человеческому жилью и ждали помощи от людей</a:t>
            </a:r>
          </a:p>
        </p:txBody>
      </p:sp>
      <p:pic>
        <p:nvPicPr>
          <p:cNvPr id="41991" name="Picture 7" descr="Cвященномученик Зиновий, епископ Егейск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125538"/>
            <a:ext cx="2705100" cy="522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4000" b="1" smtClean="0">
                <a:solidFill>
                  <a:srgbClr val="8A0000"/>
                </a:solidFill>
              </a:rPr>
              <a:t>12 ноября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5051425" cy="4464050"/>
          </a:xfrm>
        </p:spPr>
        <p:txBody>
          <a:bodyPr/>
          <a:lstStyle/>
          <a:p>
            <a:r>
              <a:rPr lang="ru-RU" sz="2400" dirty="0" smtClean="0"/>
              <a:t>В этот день отмечается память 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   священномученика Зиновия, 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   епископа </a:t>
            </a:r>
            <a:r>
              <a:rPr lang="ru-RU" sz="2400" dirty="0" err="1" smtClean="0"/>
              <a:t>Егейского</a:t>
            </a:r>
            <a:r>
              <a:rPr lang="ru-RU" sz="2400" dirty="0" smtClean="0"/>
              <a:t>,     и его сестры — мученицы Зиновии.  Брат и сестра рано    остались сиротами и решили раздать свое наследство бедным, посвятив жизнь служению Богу.  В награду за такой поступок Зиновий получил дар чудотворения – он мог молитвой исцелять больных.    </a:t>
            </a:r>
          </a:p>
        </p:txBody>
      </p:sp>
      <p:pic>
        <p:nvPicPr>
          <p:cNvPr id="24583" name="Picture 7" descr="с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908050"/>
            <a:ext cx="2035175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4176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Наши предки замечали: если птицы целыми стайками появлялись у дома, значит, вот-вот грянут морозы. А еще</a:t>
            </a:r>
            <a:r>
              <a:rPr lang="ru-RU" sz="2800" smtClean="0">
                <a:solidFill>
                  <a:srgbClr val="CC0000"/>
                </a:solidFill>
              </a:rPr>
              <a:t>12 ноября наши наблюдательные предки предсказывали погоду по особым приметам: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если синица свистит – быть ясному дню,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если пищит – быть ночному морозу,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собирается много синиц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на кормушках – к метели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 и снегопаду.</a:t>
            </a:r>
          </a:p>
          <a:p>
            <a:pPr>
              <a:lnSpc>
                <a:spcPct val="80000"/>
              </a:lnSpc>
            </a:pPr>
            <a:endParaRPr lang="ru-RU" sz="2800" smtClean="0"/>
          </a:p>
        </p:txBody>
      </p:sp>
      <p:pic>
        <p:nvPicPr>
          <p:cNvPr id="25604" name="Picture 4" descr="204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357563"/>
            <a:ext cx="3070225" cy="230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642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Почему именно Синичкин день? </vt:lpstr>
      <vt:lpstr>Почему именно Синичкин день?</vt:lpstr>
      <vt:lpstr>Почему именно Синичкин день?</vt:lpstr>
      <vt:lpstr>12 ноября</vt:lpstr>
      <vt:lpstr>Презентация PowerPoint</vt:lpstr>
      <vt:lpstr>Интересные факты о синицах</vt:lpstr>
      <vt:lpstr>Интересные факты о синицах</vt:lpstr>
      <vt:lpstr>Интересные факты о синицах</vt:lpstr>
      <vt:lpstr>Интересные факты о синицах</vt:lpstr>
      <vt:lpstr>Синица считается одной из самых популярных птиц в нашей стране.</vt:lpstr>
      <vt:lpstr>Покормите птиц Александр Яшин </vt:lpstr>
      <vt:lpstr>А еще Зиновий Синичник считался праздником охотников и рыбаков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Александр</cp:lastModifiedBy>
  <cp:revision>20</cp:revision>
  <dcterms:created xsi:type="dcterms:W3CDTF">2014-08-08T16:01:14Z</dcterms:created>
  <dcterms:modified xsi:type="dcterms:W3CDTF">2022-12-04T05:36:29Z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445446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