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54" r:id="rId4"/>
    <p:sldId id="325" r:id="rId5"/>
    <p:sldId id="328" r:id="rId6"/>
    <p:sldId id="327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40" r:id="rId18"/>
    <p:sldId id="339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164" d="100"/>
          <a:sy n="164" d="100"/>
        </p:scale>
        <p:origin x="-120" y="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1680" y="1273968"/>
            <a:ext cx="6400800" cy="11025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1680" y="245802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14.05.2023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Рамка 14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868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03598"/>
            <a:ext cx="8229600" cy="33944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75606"/>
            <a:ext cx="8229600" cy="339447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51520" y="269194"/>
            <a:ext cx="8640960" cy="8572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73915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63228"/>
            <a:ext cx="4038600" cy="3471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63229"/>
            <a:ext cx="4038600" cy="34718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F6B31-DCB0-42EE-A0AC-94527D62D1BE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fishki.net/1493492-chtoby-pomnili---goroda-geroi-velikoj-otechestvennoj-vojny.html" TargetMode="External"/><Relationship Id="rId3" Type="http://schemas.openxmlformats.org/officeDocument/2006/relationships/hyperlink" Target="https://shkolala.ru/proekty/rossiya/goroda-geroi/" TargetMode="External"/><Relationship Id="rId7" Type="http://schemas.openxmlformats.org/officeDocument/2006/relationships/hyperlink" Target="https://ria.ru/20150508/1063177692.html" TargetMode="External"/><Relationship Id="rId2" Type="http://schemas.openxmlformats.org/officeDocument/2006/relationships/hyperlink" Target="https://ru.wikipedia.org/wiki/&#1043;&#1086;&#1088;&#1086;&#1076;&#1072;-&#1075;&#1077;&#1088;&#1086;&#1080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gnum-ru.turbopages.org/regnum.ru/s/news/2942870.html" TargetMode="External"/><Relationship Id="rId5" Type="http://schemas.openxmlformats.org/officeDocument/2006/relationships/hyperlink" Target="https://ren.tv/longread/971239-kakie-naselennye-punkty-rossii-i-za-chto-poluchili-zvanie-gorod-geroi" TargetMode="External"/><Relationship Id="rId4" Type="http://schemas.openxmlformats.org/officeDocument/2006/relationships/hyperlink" Target="https://www.kp.ru/russia/idei-dlya-otpuska/goroda-geroi-rossi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ordenrf.ru/upload/novosty-info/moskva-6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ordenrf.ru/upload/novosty-info/moskva-3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ordenrf.ru/upload/novosty-info/moskva-7.jpg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http://ordenrf.ru/upload/novosty-info/moskva-1.jpg" TargetMode="External"/><Relationship Id="rId4" Type="http://schemas.openxmlformats.org/officeDocument/2006/relationships/hyperlink" Target="http://ordenrf.ru/upload/novosty-info/moskva-8.jpg" TargetMode="Externa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slide" Target="slide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2715766"/>
            <a:ext cx="3779912" cy="115212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Reverance" pitchFamily="2" charset="0"/>
                <a:ea typeface="+mj-ea"/>
                <a:cs typeface="+mj-cs"/>
              </a:rPr>
              <a:t>ГОРОДА-</a:t>
            </a:r>
            <a:br>
              <a:rPr lang="ru-RU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Reverance" pitchFamily="2" charset="0"/>
                <a:ea typeface="+mj-ea"/>
                <a:cs typeface="+mj-cs"/>
              </a:rPr>
            </a:br>
            <a:r>
              <a:rPr lang="ru-RU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Reverance" pitchFamily="2" charset="0"/>
                <a:ea typeface="+mj-ea"/>
                <a:cs typeface="+mj-cs"/>
              </a:rPr>
              <a:t>ГЕРОИ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5725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>
                <a:solidFill>
                  <a:prstClr val="black"/>
                </a:solidFill>
              </a:rPr>
              <a:t>БРЕСТСКАЯ КРЕПОСТЬ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063228"/>
            <a:ext cx="4038600" cy="3884786"/>
          </a:xfrm>
        </p:spPr>
        <p:txBody>
          <a:bodyPr>
            <a:noAutofit/>
          </a:bodyPr>
          <a:lstStyle/>
          <a:p>
            <a:pPr algn="just"/>
            <a:r>
              <a:rPr lang="ru-RU" sz="1200" dirty="0">
                <a:solidFill>
                  <a:prstClr val="black"/>
                </a:solidFill>
              </a:rPr>
              <a:t>22 июня 1941 года гарнизон крепости принял первые удары немецко-фашистских захватчиков и более месяца держал оборону в полном окружении. В крепости на тот момент находились примерно 7 тысяч советских воинов и члены семей их командиров.</a:t>
            </a:r>
          </a:p>
          <a:p>
            <a:pPr algn="just" defTabSz="685783"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</a:rPr>
              <a:t>Немецкое командование рассчитывало захватить крепость в течение нескольких часов, но 45-я дивизия вермахта застряла в Бресте на неделю и со значительными потерями еще целый месяц подавляла отдельные очаги сопротивления героев-защитников Бреста. В результате Брестская крепость стала символом мужества, героической стойкости и доблести времен Великой Отечественной войны.</a:t>
            </a:r>
          </a:p>
          <a:p>
            <a:pPr algn="just"/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мая 1965 г. за мужество и героизм, проявленные защитниками крепости во время ее обороны, цитадель получила почетное звание"Крепость-герой"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1" name="Picture 2" descr="https://upload.wikimedia.org/wikipedia/commons/0/0b/BrestFortress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0032" y="1131590"/>
            <a:ext cx="3827462" cy="2870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774431" y="4155926"/>
            <a:ext cx="41011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a_BosaNova" pitchFamily="82" charset="-52"/>
              </a:rPr>
              <a:t>Мемориал «Брестская крепость-герой»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2791" y="0"/>
            <a:ext cx="64817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БРЕСТСКАЯ КРЕПОСТЬ</a:t>
            </a:r>
          </a:p>
        </p:txBody>
      </p:sp>
      <p:pic>
        <p:nvPicPr>
          <p:cNvPr id="3" name="Рисунок 2" descr="brest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15566"/>
            <a:ext cx="4999368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3507854"/>
            <a:ext cx="5040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Главный вход в мемориальный комплекс "Брестская крепость"</a:t>
            </a:r>
          </a:p>
        </p:txBody>
      </p:sp>
      <p:pic>
        <p:nvPicPr>
          <p:cNvPr id="5" name="Рисунок 4" descr="brest-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31590"/>
            <a:ext cx="5214974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3939902"/>
            <a:ext cx="40755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200" dirty="0" err="1">
                <a:latin typeface="a_BosaNova" pitchFamily="82" charset="-52"/>
                <a:cs typeface="Times New Roman" pitchFamily="18" charset="0"/>
              </a:rPr>
              <a:t>кульптурная</a:t>
            </a:r>
            <a:r>
              <a:rPr lang="ru-RU" sz="1200" dirty="0">
                <a:latin typeface="a_BosaNova" pitchFamily="82" charset="-52"/>
                <a:cs typeface="Times New Roman" pitchFamily="18" charset="0"/>
              </a:rPr>
              <a:t> композиция "Жажда"</a:t>
            </a:r>
          </a:p>
        </p:txBody>
      </p:sp>
      <p:pic>
        <p:nvPicPr>
          <p:cNvPr id="7" name="Рисунок 6" descr="brest-1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63638"/>
            <a:ext cx="557216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39552" y="4155926"/>
            <a:ext cx="58326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«Штык» Брестской крепости, установленный в центре цитадели.</a:t>
            </a:r>
          </a:p>
        </p:txBody>
      </p:sp>
      <p:pic>
        <p:nvPicPr>
          <p:cNvPr id="9" name="Рисунок 8" descr="brest-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19622"/>
            <a:ext cx="5786478" cy="321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051720" y="4515966"/>
            <a:ext cx="20970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_BosaNova" pitchFamily="82" charset="-52"/>
                <a:cs typeface="Times New Roman" pitchFamily="18" charset="0"/>
              </a:rPr>
              <a:t>Монумент "Мужество"</a:t>
            </a:r>
          </a:p>
        </p:txBody>
      </p:sp>
      <p:pic>
        <p:nvPicPr>
          <p:cNvPr id="11" name="Рисунок 10" descr="brest-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635646"/>
            <a:ext cx="6643734" cy="3319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691680" y="4803999"/>
            <a:ext cx="55721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Холмские ворота — символ Брестской крепости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336704" cy="85725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5400" dirty="0">
                <a:solidFill>
                  <a:prstClr val="black"/>
                </a:solidFill>
              </a:rPr>
              <a:t>КИЕВ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915566"/>
            <a:ext cx="4330824" cy="4227934"/>
          </a:xfrm>
        </p:spPr>
        <p:txBody>
          <a:bodyPr>
            <a:noAutofit/>
          </a:bodyPr>
          <a:lstStyle/>
          <a:p>
            <a:pPr lvl="0" algn="just"/>
            <a:r>
              <a:rPr lang="ru-RU" sz="1200" dirty="0">
                <a:solidFill>
                  <a:prstClr val="black"/>
                </a:solidFill>
              </a:rPr>
              <a:t>Внезапный удар по городу Киеву немецкие войска нанесли с воздуха 22 июня 1941 года – в самые первые часы войны, а 6 июля уже был создан комитет по его обороне. С этого дня началась героическая борьба за город, которая продолжалась целых 72 дня. Отвага и мужество героев защитников остановили вражеское наступление на первой линии укреплений города. Взять Киев с налету фашистам не удалось. Такое длительное сопротивление защитников города вынудило врага отозвать часть сил из наступления в московском направлении и перебросить их на Киев, в силу чего, советские солдаты были вынуждены отступить 19 сентября 1941 года. Занявшие город немецко-фашистские захватчики нанесли ему огромный урон, установив режим жестокой оккупации.    </a:t>
            </a:r>
          </a:p>
          <a:p>
            <a:pPr lvl="0" algn="just"/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Киев был освобожден 6 ноября 1943 года. В честь подвига советских граждан, Президиум Верховного Совета СССР в 1961 году учредил новую награду – медаль «За оборону Киева».</a:t>
            </a:r>
          </a:p>
          <a:p>
            <a:pPr lvl="0" algn="just"/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1965 году Киеву было присвоено звание Города-героя.</a:t>
            </a:r>
            <a:endParaRPr lang="ru-RU" sz="1200" dirty="0">
              <a:solidFill>
                <a:prstClr val="black"/>
              </a:solidFill>
            </a:endParaRPr>
          </a:p>
          <a:p>
            <a:pPr algn="just"/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7" name="Picture 2" descr="https://upload.wikimedia.org/wikipedia/commons/thumb/2/20/%D0%9F%D0%BB%D0%BE%D1%89%D0%B0_%D0%9F%D0%B5%D1%80%D0%B5%D0%BC%D0%BE%D0%B3%D0%B8.jpg/1280px-%D0%9F%D0%BB%D0%BE%D1%89%D0%B0_%D0%9F%D0%B5%D1%80%D0%B5%D0%BC%D0%BE%D0%B3%D0%B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08104" y="123478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80112" y="123478"/>
            <a:ext cx="324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</a:rPr>
              <a:t>Обелиск «Городу-Герою Киеву»</a:t>
            </a:r>
          </a:p>
        </p:txBody>
      </p:sp>
      <p:pic>
        <p:nvPicPr>
          <p:cNvPr id="10" name="Picture 2" descr="https://upload.wikimedia.org/wikipedia/commons/thumb/1/19/Pechersk_829.jpg/1280px-Pechersk_8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4048" y="2643758"/>
            <a:ext cx="3194622" cy="2128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220072" y="4371950"/>
            <a:ext cx="28053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_BosaNova" pitchFamily="82" charset="-52"/>
              </a:rPr>
              <a:t>Мемориал Городам-Героям в Киеве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0"/>
            <a:ext cx="52565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КИЕВ</a:t>
            </a:r>
          </a:p>
        </p:txBody>
      </p:sp>
      <p:pic>
        <p:nvPicPr>
          <p:cNvPr id="3" name="Рисунок 2" descr="kiev-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843558"/>
            <a:ext cx="514353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3363838"/>
            <a:ext cx="30751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_BosaNova" pitchFamily="82" charset="-52"/>
                <a:cs typeface="Times New Roman" pitchFamily="18" charset="0"/>
              </a:rPr>
              <a:t>Воинам Великой Отечественной</a:t>
            </a:r>
          </a:p>
        </p:txBody>
      </p:sp>
      <p:pic>
        <p:nvPicPr>
          <p:cNvPr id="5" name="Рисунок 4" descr="kiev-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9" y="1131590"/>
            <a:ext cx="5184576" cy="3001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55776" y="408391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a_BosaNova" pitchFamily="82" charset="-52"/>
                <a:cs typeface="Times New Roman" pitchFamily="18" charset="0"/>
              </a:rPr>
              <a:t>Памятник расстрелянным в Бабьем Яру</a:t>
            </a:r>
          </a:p>
        </p:txBody>
      </p:sp>
      <p:pic>
        <p:nvPicPr>
          <p:cNvPr id="7" name="Рисунок 6" descr="kiev-dnep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347614"/>
            <a:ext cx="4968552" cy="3234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55776" y="4451002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Мемориальный комплекс "Национальный музей истории Великой Отечественной войны 1941-1945 годов"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632848" cy="91556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>
                <a:solidFill>
                  <a:prstClr val="black"/>
                </a:solidFill>
              </a:rPr>
              <a:t>ОДЕССА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915566"/>
            <a:ext cx="4114800" cy="4104456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3700" dirty="0">
                <a:solidFill>
                  <a:prstClr val="black"/>
                </a:solidFill>
              </a:rPr>
              <a:t>Уже в августе 1941 г. Одесса была полностью окружена гитлеровскими войсками. Ее героическая оборона длилась 73 дня, на протяжении которых советская армия и отряды народного ополчения защищали город от вторжения врага. С материковой стороны Одессу обороняла Приморская армия, с моря - корабли Черноморского флота, при поддержке артиллерии с берега. На взятие города противник бросил силы, в пять раз превосходящие по численности его защитников. </a:t>
            </a:r>
          </a:p>
          <a:p>
            <a:pPr algn="just"/>
            <a:r>
              <a:rPr lang="ru-RU" sz="3700" dirty="0">
                <a:solidFill>
                  <a:prstClr val="black"/>
                </a:solidFill>
              </a:rPr>
              <a:t>16 октября 1941 г. Город был взят немцами.  С этого дня началась беспощадная партизанская борьба с захватчиками: 5 тысяч солдат и офицеров было уничтожено одесскими партизанами - героями, пущено под откос 27 эшелонов с вражеской военной техникой, взорвано 248 машин.</a:t>
            </a:r>
          </a:p>
          <a:p>
            <a:pPr algn="just">
              <a:buNone/>
            </a:pPr>
            <a:r>
              <a:rPr lang="ru-RU" sz="3700" dirty="0">
                <a:solidFill>
                  <a:prstClr val="black"/>
                </a:solidFill>
              </a:rPr>
              <a:t>	Освобождена Одесса была 10 апреля 1944 года. </a:t>
            </a:r>
          </a:p>
          <a:p>
            <a:pPr algn="just"/>
            <a:r>
              <a:rPr lang="ru-RU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мая 1945 г. в приказе Верховного главнокомандующего впервые была названа Городом-героем. Официально звание Город герой Одессе было присвоено  8 мая  1965 года. </a:t>
            </a:r>
          </a:p>
          <a:p>
            <a:pPr algn="just"/>
            <a:endParaRPr lang="ru-RU" sz="25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6" name="Picture 2" descr="https://upload.wikimedia.org/wikipedia/commons/thumb/a/af/10_April_Square.jpg/1280px-10_April_Squa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40" y="915566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004049" y="4083918"/>
            <a:ext cx="388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_BosaNova" pitchFamily="82" charset="-52"/>
              </a:rPr>
              <a:t>Обелиск «Городу-Герою Одессе»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0"/>
            <a:ext cx="48788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ОДЕССА</a:t>
            </a:r>
          </a:p>
        </p:txBody>
      </p:sp>
      <p:pic>
        <p:nvPicPr>
          <p:cNvPr id="3" name="Рисунок 2" descr="odessa-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843558"/>
            <a:ext cx="4929222" cy="2774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67744" y="35078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Памятник "Народные мстители". Мемориальный комплекс "Катакомбы"</a:t>
            </a:r>
          </a:p>
        </p:txBody>
      </p:sp>
      <p:pic>
        <p:nvPicPr>
          <p:cNvPr id="5" name="Рисунок 4" descr="odessa-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798" y="843558"/>
            <a:ext cx="551647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11760" y="39399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Памятник лётчикам-героям 69-го истребительного авиаполка</a:t>
            </a:r>
          </a:p>
        </p:txBody>
      </p:sp>
      <p:pic>
        <p:nvPicPr>
          <p:cNvPr id="7" name="Рисунок 6" descr="odessa-obelis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275606"/>
            <a:ext cx="5502436" cy="337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483768" y="4659982"/>
            <a:ext cx="5040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Мемориал Славы в парке им. Т.Г. Шевченко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632848" cy="91556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>
                <a:solidFill>
                  <a:prstClr val="black"/>
                </a:solidFill>
              </a:rPr>
              <a:t>СЕВАСТОПОЛЬ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915566"/>
            <a:ext cx="4114800" cy="4104456"/>
          </a:xfrm>
        </p:spPr>
        <p:txBody>
          <a:bodyPr>
            <a:normAutofit fontScale="47500" lnSpcReduction="20000"/>
          </a:bodyPr>
          <a:lstStyle/>
          <a:p>
            <a:pPr algn="just" defTabSz="685783"/>
            <a:r>
              <a:rPr lang="ru-RU" dirty="0">
                <a:solidFill>
                  <a:prstClr val="black"/>
                </a:solidFill>
              </a:rPr>
              <a:t>К началу Великой Отечественной войны город Севастополь был крупнейшим портом на Черном море и главной военно-морской базой страны. Его героическая защита от </a:t>
            </a:r>
            <a:r>
              <a:rPr lang="ru-RU" dirty="0" err="1">
                <a:solidFill>
                  <a:prstClr val="black"/>
                </a:solidFill>
              </a:rPr>
              <a:t>немецко-фашисткой</a:t>
            </a:r>
            <a:r>
              <a:rPr lang="ru-RU" dirty="0">
                <a:solidFill>
                  <a:prstClr val="black"/>
                </a:solidFill>
              </a:rPr>
              <a:t> агрессии началась 30 октября 1941 г. и продолжалась 250 дней, войдя в историю как образец активной, длительной обороны приморского города в глубоком тылу врага. Захватить Севастополь немцам удалось только с четвертой попытки.</a:t>
            </a:r>
          </a:p>
          <a:p>
            <a:pPr algn="just" defTabSz="685783"/>
            <a:r>
              <a:rPr lang="ru-RU" dirty="0">
                <a:solidFill>
                  <a:prstClr val="black"/>
                </a:solidFill>
              </a:rPr>
              <a:t>Если оборона Севастополя длилась 250 дней, то освобождение заняло всего неделю. Бои за освобождение Севастополя начались 15 апреля 1944 г., когда советские воины вышли к оккупированному городу. Особенно ожесточенные сражения велись на участке, прилегающем к Сапун-горе. </a:t>
            </a:r>
          </a:p>
          <a:p>
            <a:pPr algn="just" defTabSz="685783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мая 1944 г., солдаты 4-го Украинского фронта, совместно с моряками Черноморского флота освободили Севастополь. </a:t>
            </a:r>
          </a:p>
          <a:p>
            <a:pPr algn="just" defTabSz="685783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Звание Города-героя Севастополь получил одним из первых 8 мая 1965 г.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Picture 2" descr="https://upload.wikimedia.org/wikipedia/commons/thumb/7/75/Hero_Cities_Memorial_in_Sevastopol.jpg/1280px-Hero_Cities_Memorial_in_Sevastopo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0032" y="915566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32040" y="4011910"/>
            <a:ext cx="3973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</a:rPr>
              <a:t>Мемориал Городам-Героям в Севастополе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0"/>
            <a:ext cx="57640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СЕВАСТОПОЛЬ</a:t>
            </a:r>
          </a:p>
        </p:txBody>
      </p:sp>
      <p:pic>
        <p:nvPicPr>
          <p:cNvPr id="3" name="Рисунок 2" descr="sevastopol-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843558"/>
            <a:ext cx="473562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75656" y="3147814"/>
            <a:ext cx="21178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a_BosaNova" pitchFamily="82" charset="-52"/>
                <a:cs typeface="Times New Roman" pitchFamily="18" charset="0"/>
              </a:rPr>
              <a:t>Обелиск Славы на Сапун-горе</a:t>
            </a:r>
          </a:p>
        </p:txBody>
      </p:sp>
      <p:pic>
        <p:nvPicPr>
          <p:cNvPr id="5" name="Рисунок 4" descr="sevastopol-matros-solda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059582"/>
            <a:ext cx="4714908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2" y="3651870"/>
            <a:ext cx="34998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a_BosaNova" pitchFamily="82" charset="-52"/>
                <a:cs typeface="Times New Roman" pitchFamily="18" charset="0"/>
              </a:rPr>
              <a:t>Памятник «Матрос и солдат»</a:t>
            </a:r>
          </a:p>
        </p:txBody>
      </p:sp>
      <p:pic>
        <p:nvPicPr>
          <p:cNvPr id="7" name="Рисунок 6" descr="sevastopol-memoria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47614"/>
            <a:ext cx="4930228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83568" y="386789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000" dirty="0">
                <a:latin typeface="a_BosaNova" pitchFamily="82" charset="-52"/>
                <a:cs typeface="Times New Roman" pitchFamily="18" charset="0"/>
              </a:rPr>
              <a:t>Мемориал героев обороны Севастополя 1941 - 1942 гг.</a:t>
            </a:r>
          </a:p>
        </p:txBody>
      </p:sp>
      <p:pic>
        <p:nvPicPr>
          <p:cNvPr id="9" name="Рисунок 8" descr="sevastopol-1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843558"/>
            <a:ext cx="335758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508104" y="4011910"/>
            <a:ext cx="33123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a_BosaNova" pitchFamily="82" charset="-52"/>
                <a:cs typeface="Times New Roman" pitchFamily="18" charset="0"/>
              </a:rPr>
              <a:t>Памятник «Подводникам-черноморцам»</a:t>
            </a:r>
          </a:p>
        </p:txBody>
      </p:sp>
      <p:pic>
        <p:nvPicPr>
          <p:cNvPr id="11" name="Рисунок 10" descr="sevastopo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771550"/>
            <a:ext cx="3816424" cy="3920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evastopol-10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059582"/>
            <a:ext cx="342902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580112" y="4371950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a_BosaNova" pitchFamily="82" charset="-52"/>
                <a:cs typeface="Times New Roman" pitchFamily="18" charset="0"/>
              </a:rPr>
              <a:t>Обелиск «Штык-парус» в честь присвоения  Севастополю звания Города-героя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465998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000" dirty="0">
                <a:latin typeface="a_BosaNova" pitchFamily="82" charset="-52"/>
                <a:cs typeface="Times New Roman" pitchFamily="18" charset="0"/>
              </a:rPr>
              <a:t>Памятник затопленным кораблям - символ города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  <p:bldP spid="10" grpId="0"/>
      <p:bldP spid="10" grpId="1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632848" cy="91556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>
                <a:solidFill>
                  <a:prstClr val="black"/>
                </a:solidFill>
              </a:rPr>
              <a:t>МИНСК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915566"/>
            <a:ext cx="4114800" cy="4104456"/>
          </a:xfrm>
        </p:spPr>
        <p:txBody>
          <a:bodyPr>
            <a:normAutofit fontScale="92500" lnSpcReduction="10000"/>
          </a:bodyPr>
          <a:lstStyle/>
          <a:p>
            <a:pPr algn="just" defTabSz="685783">
              <a:spcAft>
                <a:spcPts val="600"/>
              </a:spcAft>
            </a:pPr>
            <a:r>
              <a:rPr lang="ru-RU" sz="1300" dirty="0">
                <a:solidFill>
                  <a:prstClr val="black"/>
                </a:solidFill>
              </a:rPr>
              <a:t>В первые же дни нацистского вторжения в СССР в июне 1941 года Минск подвергся опустошительным налетам германской авиации. Несмотря на упорное сопротивление Красной Армии город был захвачен уже на шестой день войны. За время трехлетней оккупации в Минске и его окрестностях немцы уничтожили более 400 тысяч человек, а сам город превратили в руины и пепел. Они разрушили 80 % жилых домов, почти все фабрики и заводы, электростанции, научные учреждения и театры. Невзирая на террор оккупантов, в городе действовало патриотическое подполье. Город Минск и Минская область были центром партизанского движения в БССР.</a:t>
            </a:r>
          </a:p>
          <a:p>
            <a:pPr algn="just"/>
            <a:r>
              <a:rPr lang="ru-RU" sz="1300" dirty="0">
                <a:solidFill>
                  <a:prstClr val="black"/>
                </a:solidFill>
              </a:rPr>
              <a:t>За проявленное мужество и героизм 600 участников минского подполья были награждены орденами и медалями, 8 человек получили звание Героя Советского Союза. </a:t>
            </a:r>
          </a:p>
          <a:p>
            <a:pPr algn="just"/>
            <a:r>
              <a:rPr lang="ru-RU" sz="1300" dirty="0">
                <a:solidFill>
                  <a:prstClr val="black"/>
                </a:solidFill>
              </a:rPr>
              <a:t>Минск был освобожден советскими войсками </a:t>
            </a:r>
            <a:br>
              <a:rPr lang="ru-RU" sz="1300" dirty="0">
                <a:solidFill>
                  <a:prstClr val="black"/>
                </a:solidFill>
              </a:rPr>
            </a:br>
            <a:r>
              <a:rPr lang="ru-RU" sz="1300" dirty="0">
                <a:solidFill>
                  <a:prstClr val="black"/>
                </a:solidFill>
              </a:rPr>
              <a:t>3 июля 1944 года. Теперь эта дата отмечается как День независимости Республики Беларусь.</a:t>
            </a:r>
          </a:p>
          <a:p>
            <a:pPr algn="just"/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  июня 1974 г. Минску было присвоено звание Города-героя.</a:t>
            </a:r>
            <a:endParaRPr lang="ru-RU" sz="1300" dirty="0">
              <a:solidFill>
                <a:prstClr val="black"/>
              </a:solidFill>
            </a:endParaRPr>
          </a:p>
        </p:txBody>
      </p:sp>
      <p:pic>
        <p:nvPicPr>
          <p:cNvPr id="7" name="Picture 2" descr="https://upload.wikimedia.org/wikipedia/commons/thumb/4/4c/Minsk_the_hero_city.jpg/800px-Minsk_the_hero_ci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0192" y="267494"/>
            <a:ext cx="2544761" cy="339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84168" y="3939902"/>
            <a:ext cx="27348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</a:rPr>
              <a:t>Обелиск «Городу-Герою Минску»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0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МИНСК</a:t>
            </a:r>
          </a:p>
        </p:txBody>
      </p:sp>
      <p:pic>
        <p:nvPicPr>
          <p:cNvPr id="3" name="Рисунок 2" descr="minsk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5" y="771550"/>
            <a:ext cx="5096689" cy="279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07704" y="3507854"/>
            <a:ext cx="15295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_BosaNova" pitchFamily="82" charset="-52"/>
                <a:cs typeface="Times New Roman" pitchFamily="18" charset="0"/>
              </a:rPr>
              <a:t>Площадь Победы</a:t>
            </a:r>
          </a:p>
        </p:txBody>
      </p:sp>
      <p:pic>
        <p:nvPicPr>
          <p:cNvPr id="5" name="Рисунок 4" descr="minsk-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15566"/>
            <a:ext cx="5000660" cy="3170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2" y="4083918"/>
            <a:ext cx="42194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a_BosaNova" pitchFamily="82" charset="-52"/>
                <a:cs typeface="Times New Roman" pitchFamily="18" charset="0"/>
              </a:rPr>
              <a:t>Обелиск на вершине Кургана Славы</a:t>
            </a:r>
          </a:p>
        </p:txBody>
      </p:sp>
      <p:pic>
        <p:nvPicPr>
          <p:cNvPr id="7" name="Рисунок 6" descr="minsk-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699542"/>
            <a:ext cx="3071834" cy="3321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940152" y="4125526"/>
            <a:ext cx="28083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a_BosaNova" pitchFamily="82" charset="-52"/>
                <a:cs typeface="Times New Roman" pitchFamily="18" charset="0"/>
              </a:rPr>
              <a:t>Скульптура "Родина - мать" </a:t>
            </a:r>
          </a:p>
          <a:p>
            <a:pPr algn="ctr"/>
            <a:r>
              <a:rPr lang="ru-RU" sz="1000" dirty="0">
                <a:latin typeface="a_BosaNova" pitchFamily="82" charset="-52"/>
                <a:cs typeface="Times New Roman" pitchFamily="18" charset="0"/>
              </a:rPr>
              <a:t>у основания обелиска </a:t>
            </a:r>
          </a:p>
          <a:p>
            <a:pPr algn="ctr"/>
            <a:r>
              <a:rPr lang="ru-RU" sz="1000" dirty="0">
                <a:latin typeface="a_BosaNova" pitchFamily="82" charset="-52"/>
                <a:cs typeface="Times New Roman" pitchFamily="18" charset="0"/>
              </a:rPr>
              <a:t>«Город-герой»</a:t>
            </a:r>
          </a:p>
        </p:txBody>
      </p:sp>
      <p:pic>
        <p:nvPicPr>
          <p:cNvPr id="9" name="Рисунок 8" descr="minsk-1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31590"/>
            <a:ext cx="5097652" cy="360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755576" y="4731990"/>
            <a:ext cx="48965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a_BosaNova" pitchFamily="82" charset="-52"/>
                <a:cs typeface="Times New Roman" pitchFamily="18" charset="0"/>
              </a:rPr>
              <a:t>Памятник юному партизану Марату </a:t>
            </a:r>
            <a:r>
              <a:rPr lang="ru-RU" sz="1000" dirty="0" err="1">
                <a:latin typeface="a_BosaNova" pitchFamily="82" charset="-52"/>
                <a:cs typeface="Times New Roman" pitchFamily="18" charset="0"/>
              </a:rPr>
              <a:t>Казею</a:t>
            </a:r>
            <a:endParaRPr lang="ru-RU" sz="1000" dirty="0">
              <a:latin typeface="a_BosaNova" pitchFamily="82" charset="-52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7931224" cy="792088"/>
          </a:xfrm>
        </p:spPr>
        <p:txBody>
          <a:bodyPr>
            <a:normAutofit/>
          </a:bodyPr>
          <a:lstStyle/>
          <a:p>
            <a:pPr defTabSz="685783"/>
            <a:r>
              <a:rPr lang="ru-RU" b="1" dirty="0">
                <a:solidFill>
                  <a:prstClr val="black"/>
                </a:solidFill>
              </a:rPr>
              <a:t>Высокая награда</a:t>
            </a:r>
          </a:p>
        </p:txBody>
      </p:sp>
      <p:sp>
        <p:nvSpPr>
          <p:cNvPr id="24" name="Объект 23"/>
          <p:cNvSpPr>
            <a:spLocks noGrp="1"/>
          </p:cNvSpPr>
          <p:nvPr>
            <p:ph sz="half" idx="2"/>
          </p:nvPr>
        </p:nvSpPr>
        <p:spPr>
          <a:xfrm>
            <a:off x="395536" y="1063229"/>
            <a:ext cx="4536504" cy="34718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prstClr val="black"/>
                </a:solidFill>
                <a:latin typeface="Myriad Pro" pitchFamily="34" charset="0"/>
              </a:rPr>
              <a:t>Почетное звание «Город-герой» присваивалось Указом Президиума Верховного Совета СССР тем городам Советского Союза, жители которых проявили массовый героизм и мужество в защите Родины во время Великой Отечественной войны. Этой высшей степенью отличия удостоены двенадцать городов Советского Союза ССР. Кроме того, Брестской крепости присвоено звание Крепости – Героя.</a:t>
            </a:r>
            <a:r>
              <a:rPr lang="en-US" sz="1600" dirty="0">
                <a:solidFill>
                  <a:prstClr val="black"/>
                </a:solidFill>
                <a:latin typeface="Myriad Pro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Myriad Pro" pitchFamily="34" charset="0"/>
              </a:rPr>
              <a:t>Городу, удостоенному высшей степени отличия - звания "Город - Герой":</a:t>
            </a:r>
          </a:p>
          <a:p>
            <a:pPr marL="0" indent="0">
              <a:buNone/>
            </a:pPr>
            <a:r>
              <a:rPr lang="ru-RU" sz="1600" dirty="0">
                <a:solidFill>
                  <a:prstClr val="black"/>
                </a:solidFill>
                <a:latin typeface="Myriad Pro" pitchFamily="34" charset="0"/>
              </a:rPr>
              <a:t>    а) вручаются высшая награда СССР - орден Ленина и медаль "Золотая Звезда";</a:t>
            </a:r>
            <a:br>
              <a:rPr lang="ru-RU" sz="1600" dirty="0">
                <a:solidFill>
                  <a:prstClr val="black"/>
                </a:solidFill>
                <a:latin typeface="Myriad Pro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Myriad Pro" pitchFamily="34" charset="0"/>
              </a:rPr>
              <a:t>    б) выдается Грамота Президиума Верховного Совета СССР.</a:t>
            </a:r>
          </a:p>
        </p:txBody>
      </p:sp>
      <p:pic>
        <p:nvPicPr>
          <p:cNvPr id="7" name="Рисунок 6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0"/>
            <a:ext cx="2785569" cy="3816424"/>
          </a:xfrm>
          <a:prstGeom prst="rect">
            <a:avLst/>
          </a:prstGeom>
        </p:spPr>
      </p:pic>
      <p:pic>
        <p:nvPicPr>
          <p:cNvPr id="9" name="Picture 4" descr="ÐÐ°ÑÑÐ¸Ð½ÐºÐ¸ Ð¿Ð¾ Ð·Ð°Ð¿ÑÐ¾ÑÑ ÐÑÐ´ÐµÐ½ ÐÐµÐ½Ð¸Ð½Ð°">
            <a:extLst>
              <a:ext uri="{FF2B5EF4-FFF2-40B4-BE49-F238E27FC236}">
                <a16:creationId xmlns:a16="http://schemas.microsoft.com/office/drawing/2014/main" xmlns="" id="{5106BD20-ED18-4217-8519-3C4A563E0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31590"/>
            <a:ext cx="1924159" cy="367404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632848" cy="91556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>
                <a:solidFill>
                  <a:prstClr val="black"/>
                </a:solidFill>
              </a:rPr>
              <a:t>КЕРЧЬ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915566"/>
            <a:ext cx="3610744" cy="4104456"/>
          </a:xfrm>
        </p:spPr>
        <p:txBody>
          <a:bodyPr>
            <a:normAutofit/>
          </a:bodyPr>
          <a:lstStyle/>
          <a:p>
            <a:pPr algn="just" defTabSz="685783"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</a:rPr>
              <a:t>Керчь была одним из первых городов, попавших под удар немецко-фашистских войск в начале войны. За все время через нее четырежды проходила линия фронта и за годы войны город был дважды оккупирован немецко-фашистскими войсками, в результате чего было убито 15 тысяч мирных жителей, а более 14 тысяч </a:t>
            </a:r>
            <a:r>
              <a:rPr lang="ru-RU" sz="1200" dirty="0" err="1">
                <a:solidFill>
                  <a:prstClr val="black"/>
                </a:solidFill>
              </a:rPr>
              <a:t>керчан</a:t>
            </a:r>
            <a:r>
              <a:rPr lang="ru-RU" sz="1200" dirty="0">
                <a:solidFill>
                  <a:prstClr val="black"/>
                </a:solidFill>
              </a:rPr>
              <a:t> угнано в Германию на принудительные работы. </a:t>
            </a:r>
          </a:p>
          <a:p>
            <a:pPr algn="just" defTabSz="685783">
              <a:spcBef>
                <a:spcPts val="0"/>
              </a:spcBef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</a:rPr>
              <a:t>За 320 дней, пока город был в руках врага, оккупанты разрушили все фабрики, сожгли все мосты и суда, вырубили и сожгли парки и сады, уничтожили электростанцию и телеграф, взорвали железнодорожные линии на полуострове. Керчь была почти полностью стерта с лица земли.</a:t>
            </a:r>
          </a:p>
          <a:p>
            <a:pPr algn="just" defTabSz="685783">
              <a:spcBef>
                <a:spcPts val="0"/>
              </a:spcBef>
              <a:spcAft>
                <a:spcPts val="600"/>
              </a:spcAft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 был освобожден 11 апреля 1944 г. </a:t>
            </a:r>
          </a:p>
          <a:p>
            <a:pPr algn="just" defTabSz="685783">
              <a:spcBef>
                <a:spcPts val="0"/>
              </a:spcBef>
              <a:spcAft>
                <a:spcPts val="600"/>
              </a:spcAft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 сентября 1973 г. Керчи было присвоено звание     Города-героя.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783">
              <a:spcBef>
                <a:spcPts val="0"/>
              </a:spcBef>
              <a:spcAft>
                <a:spcPts val="600"/>
              </a:spcAft>
              <a:buNone/>
            </a:pPr>
            <a:endParaRPr lang="ru-RU" sz="1200" dirty="0">
              <a:solidFill>
                <a:prstClr val="black"/>
              </a:solidFill>
            </a:endParaRPr>
          </a:p>
          <a:p>
            <a:pPr algn="just" defTabSz="685783">
              <a:spcAft>
                <a:spcPts val="600"/>
              </a:spcAft>
            </a:pPr>
            <a:endParaRPr lang="ru-RU" sz="1300" dirty="0">
              <a:solidFill>
                <a:prstClr val="black"/>
              </a:solidFill>
            </a:endParaRPr>
          </a:p>
        </p:txBody>
      </p:sp>
      <p:pic>
        <p:nvPicPr>
          <p:cNvPr id="8" name="Picture 2" descr="https://upload.wikimedia.org/wikipedia/commons/thumb/9/94/%D0%93%D0%BE%D1%80%D0%BE%D0%B4%D0%B0%D0%BC_%D0%93%D0%B5%D1%80%D0%BE%D1%8F%D0%BC_%28%D0%9A%D0%B5%D1%80%D1%87%D1%8C%29.jpg/1280px-%D0%93%D0%BE%D1%80%D0%BE%D0%B4%D0%B0%D0%BC_%D0%93%D0%B5%D1%80%D0%BE%D1%8F%D0%BC_%28%D0%9A%D0%B5%D1%80%D1%87%D1%8C%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3968" y="915566"/>
            <a:ext cx="4525433" cy="339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27984" y="4299942"/>
            <a:ext cx="4320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</a:rPr>
              <a:t>Мемориал Городам-Героям в Керчи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0"/>
            <a:ext cx="59046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КЕРЧЬ</a:t>
            </a:r>
          </a:p>
        </p:txBody>
      </p:sp>
      <p:pic>
        <p:nvPicPr>
          <p:cNvPr id="3" name="Рисунок 2" descr="kerkh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765182"/>
            <a:ext cx="4366966" cy="2610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3429006"/>
            <a:ext cx="4142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Парус - Памятник </a:t>
            </a:r>
            <a:r>
              <a:rPr lang="ru-RU" sz="1200" dirty="0" err="1">
                <a:latin typeface="a_BosaNova" pitchFamily="82" charset="-52"/>
                <a:cs typeface="Times New Roman" pitchFamily="18" charset="0"/>
              </a:rPr>
              <a:t>Эльтигенскому</a:t>
            </a:r>
            <a:r>
              <a:rPr lang="ru-RU" sz="1200" dirty="0">
                <a:latin typeface="a_BosaNova" pitchFamily="82" charset="-52"/>
                <a:cs typeface="Times New Roman" pitchFamily="18" charset="0"/>
              </a:rPr>
              <a:t> десанту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4155926"/>
            <a:ext cx="2715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_BosaNova" pitchFamily="82" charset="-52"/>
                <a:cs typeface="Times New Roman" pitchFamily="18" charset="0"/>
              </a:rPr>
              <a:t>Обелиск Славы на горе Митридат</a:t>
            </a:r>
          </a:p>
        </p:txBody>
      </p:sp>
      <p:pic>
        <p:nvPicPr>
          <p:cNvPr id="7" name="Рисунок 6" descr="kerch-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275606"/>
            <a:ext cx="4643470" cy="2830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83568" y="4083919"/>
            <a:ext cx="38884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a_BosaNova" pitchFamily="82" charset="-52"/>
                <a:cs typeface="Times New Roman" pitchFamily="18" charset="0"/>
              </a:rPr>
              <a:t>Композиция над музеем обороны </a:t>
            </a:r>
            <a:r>
              <a:rPr lang="ru-RU" sz="1100" dirty="0" err="1">
                <a:latin typeface="a_BosaNova" pitchFamily="82" charset="-52"/>
                <a:cs typeface="Times New Roman" pitchFamily="18" charset="0"/>
              </a:rPr>
              <a:t>Аджимушкайских</a:t>
            </a:r>
            <a:r>
              <a:rPr lang="ru-RU" sz="1100" dirty="0">
                <a:latin typeface="a_BosaNova" pitchFamily="82" charset="-52"/>
                <a:cs typeface="Times New Roman" pitchFamily="18" charset="0"/>
              </a:rPr>
              <a:t> каменоломен</a:t>
            </a:r>
          </a:p>
        </p:txBody>
      </p:sp>
      <p:pic>
        <p:nvPicPr>
          <p:cNvPr id="9" name="Рисунок 8" descr="kerch-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635646"/>
            <a:ext cx="4710196" cy="3075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27584" y="4587974"/>
            <a:ext cx="4392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Монумент героям пограничникам</a:t>
            </a:r>
          </a:p>
        </p:txBody>
      </p:sp>
      <p:pic>
        <p:nvPicPr>
          <p:cNvPr id="5" name="Рисунок 4" descr="kerch-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699542"/>
            <a:ext cx="3087928" cy="3479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912768" cy="98757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>
                <a:solidFill>
                  <a:prstClr val="black"/>
                </a:solidFill>
              </a:rPr>
              <a:t>НОВОРОССИЙСК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063228"/>
            <a:ext cx="4038600" cy="3956794"/>
          </a:xfrm>
        </p:spPr>
        <p:txBody>
          <a:bodyPr>
            <a:noAutofit/>
          </a:bodyPr>
          <a:lstStyle/>
          <a:p>
            <a:pPr algn="just" defTabSz="685783"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</a:rPr>
              <a:t>После того, как советские войска сорвали немецкий план проведения захватнических операций в кавказском направлении, гитлеровское командование начало атаки на Новороссийск. С его захватом связывалось поэтапное продвижение вдоль южного побережья Черного моря и захват Батуми.</a:t>
            </a:r>
          </a:p>
          <a:p>
            <a:pPr algn="just" defTabSz="685783"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</a:rPr>
              <a:t>Сражение за Новороссийск длилось 225 дней и закончилось полным освобождением города-героя 16 сентября 1943 г.</a:t>
            </a:r>
          </a:p>
          <a:p>
            <a:pPr lvl="0" algn="just" defTabSz="685783">
              <a:spcAft>
                <a:spcPts val="60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 сентября 1973 г, в честь 30-летия победы над силами вермахта при защите Северного Кавказа, Новороссийск получил звание «Город-герой».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s://upload.wikimedia.org/wikipedia/ru/thumb/7/7d/%D0%92%D1%8B%D1%81%D0%B0%D0%B4%D0%BA%D0%B0_%D0%BD%D0%B0%D1%88%D0%B8%D1%85_%D0%B3%D0%B5%D1%80%D0%BE%D0%B5%D0%B2%21.JPG/1280px-%D0%92%D1%8B%D1%81%D0%B0%D0%B4%D0%BA%D0%B0_%D0%BD%D0%B0%D1%88%D0%B8%D1%85_%D0%B3%D0%B5%D1%80%D0%BE%D0%B5%D0%B2%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4" y="1131590"/>
            <a:ext cx="3827462" cy="2870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860032" y="4011910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</a:rPr>
              <a:t>Мемориал на месте высадки десанта в Новороссийске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0"/>
            <a:ext cx="6768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НОВОРОССИЙСК</a:t>
            </a:r>
          </a:p>
        </p:txBody>
      </p:sp>
      <p:pic>
        <p:nvPicPr>
          <p:cNvPr id="3" name="Рисунок 2" descr="novorossiysk-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771550"/>
            <a:ext cx="505481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0" y="3651870"/>
            <a:ext cx="52961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Памятник героическим морякам-черноморцам</a:t>
            </a:r>
          </a:p>
        </p:txBody>
      </p:sp>
      <p:pic>
        <p:nvPicPr>
          <p:cNvPr id="5" name="Рисунок 4" descr="novorossiysk-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19622"/>
            <a:ext cx="5527045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47664" y="4083918"/>
            <a:ext cx="34544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Мемориальный комплекс "Рубеж обороны".</a:t>
            </a:r>
          </a:p>
        </p:txBody>
      </p:sp>
      <p:pic>
        <p:nvPicPr>
          <p:cNvPr id="7" name="Рисунок 6" descr="novorossiysk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635646"/>
            <a:ext cx="5256584" cy="3087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627784" y="4659982"/>
            <a:ext cx="2015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Мемориал "Малая земля»</a:t>
            </a:r>
          </a:p>
        </p:txBody>
      </p:sp>
      <p:pic>
        <p:nvPicPr>
          <p:cNvPr id="9" name="Рисунок 8" descr="novorossiysk-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843558"/>
            <a:ext cx="2428891" cy="3251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444208" y="4083918"/>
            <a:ext cx="2304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Памятник </a:t>
            </a:r>
          </a:p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неизвестному матросу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552728" cy="98757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>
                <a:solidFill>
                  <a:prstClr val="black"/>
                </a:solidFill>
              </a:rPr>
              <a:t>ТУЛА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3466728" cy="4032448"/>
          </a:xfrm>
        </p:spPr>
        <p:txBody>
          <a:bodyPr>
            <a:noAutofit/>
          </a:bodyPr>
          <a:lstStyle/>
          <a:p>
            <a:pPr algn="just" defTabSz="685783"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</a:rPr>
              <a:t>Тула стала городом-героем благодаря мужеству воинов, оборонявших город с 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24 октября по 5 декабря 1941 года. Город находился на осадном положении, однако не сдался немцам несмотря на обстрелы и танковые атаки. В течение 45 дней, находясь практически в полном окружении, защитники города не только выдержали массированные бомбардировки и яростные атаки противника, но и при практически полном отсутствии производственных мощностей умудрились отремонтировать 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90 танков, более сотни артиллерийских орудий, а также наладить массовый выпуск минометов и стрелкового оружия (автоматов и винтовок). Благодаря удержанию Тулы Красная Армия не позволила войскам вермахта прорваться к Москве с юга.</a:t>
            </a:r>
          </a:p>
          <a:p>
            <a:pPr algn="just" defTabSz="685783">
              <a:spcAft>
                <a:spcPts val="600"/>
              </a:spcAft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декабря 1976 г Тула получила звание города-героя.</a:t>
            </a:r>
          </a:p>
          <a:p>
            <a:pPr algn="just" defTabSz="685783">
              <a:spcAft>
                <a:spcPts val="600"/>
              </a:spcAft>
            </a:pP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7" name="Picture 2" descr="https://upload.wikimedia.org/wikipedia/commons/thumb/f/fa/%D0%9C%D0%B5%D0%BC%D0%BE%D1%80%D0%B8%D0%B0%D0%BB_%D0%93%D0%BE%D1%80%D0%BE%D0%B4%D0%B0%D0%BC-%D0%93%D0%B5%D1%80%D0%BE%D1%8F%D0%BC_%D0%B2_%D0%A2%D1%83%D0%BB%D0%B5.jpg/1280px-%D0%9C%D0%B5%D0%BC%D0%BE%D1%80%D0%B8%D0%B0%D0%BB_%D0%93%D0%BE%D1%80%D0%BE%D0%B4%D0%B0%D0%BC-%D0%93%D0%B5%D1%80%D0%BE%D1%8F%D0%BC_%D0%B2_%D0%A2%D1%83%D0%BB%D0%B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27984" y="987574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72000" y="4155926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</a:rPr>
              <a:t>Мемориал Городам-Героям в Туле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0"/>
            <a:ext cx="52565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ТУЛА</a:t>
            </a:r>
          </a:p>
        </p:txBody>
      </p:sp>
      <p:pic>
        <p:nvPicPr>
          <p:cNvPr id="3" name="Рисунок 2" descr="tul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712" y="867117"/>
            <a:ext cx="4786346" cy="2365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71600" y="3075807"/>
            <a:ext cx="4392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Мемориал в честь героев - защитников Тулы</a:t>
            </a:r>
          </a:p>
        </p:txBody>
      </p:sp>
      <p:pic>
        <p:nvPicPr>
          <p:cNvPr id="5" name="Рисунок 4" descr="tula-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771550"/>
            <a:ext cx="5667375" cy="2843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87624" y="3507854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Памятный знак </a:t>
            </a:r>
          </a:p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«Передний край обороны Тулы»</a:t>
            </a:r>
          </a:p>
        </p:txBody>
      </p:sp>
      <p:pic>
        <p:nvPicPr>
          <p:cNvPr id="7" name="Рисунок 6" descr="tula-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059582"/>
            <a:ext cx="5572164" cy="3059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331640" y="4011910"/>
            <a:ext cx="54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Памятник воинам-освободителям БМ-13 "Катюша"</a:t>
            </a:r>
          </a:p>
        </p:txBody>
      </p:sp>
      <p:pic>
        <p:nvPicPr>
          <p:cNvPr id="9" name="Рисунок 8" descr="tula-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563638"/>
            <a:ext cx="6022300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059832" y="4443958"/>
            <a:ext cx="26447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Мемориал - </a:t>
            </a:r>
            <a:r>
              <a:rPr lang="ru-RU" sz="1200" dirty="0" err="1">
                <a:latin typeface="a_BosaNova" pitchFamily="82" charset="-52"/>
                <a:cs typeface="Times New Roman" pitchFamily="18" charset="0"/>
              </a:rPr>
              <a:t>героям-пролетарцам</a:t>
            </a:r>
            <a:endParaRPr lang="ru-RU" sz="1200" dirty="0">
              <a:latin typeface="a_BosaNova" pitchFamily="82" charset="-52"/>
              <a:cs typeface="Times New Roman" pitchFamily="18" charset="0"/>
            </a:endParaRPr>
          </a:p>
        </p:txBody>
      </p:sp>
      <p:pic>
        <p:nvPicPr>
          <p:cNvPr id="11" name="Рисунок 10" descr="tula-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707654"/>
            <a:ext cx="6000792" cy="3153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259632" y="4731990"/>
            <a:ext cx="5904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Мемориал погибшим в годы войны 1941 – 1945 гг.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552728" cy="98757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>
                <a:solidFill>
                  <a:prstClr val="black"/>
                </a:solidFill>
              </a:rPr>
              <a:t>МУРМАНСК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4186808" cy="4032448"/>
          </a:xfrm>
        </p:spPr>
        <p:txBody>
          <a:bodyPr>
            <a:noAutofit/>
          </a:bodyPr>
          <a:lstStyle/>
          <a:p>
            <a:pPr algn="just" defTabSz="685783"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</a:rPr>
              <a:t>Во время Второй мировой войны этот портовый город имел для СССР стратегическое значение — через него шли поставки от союзных стран. Немцы несколько раз предпринимали попытки захватить город, но безуспешно. Город стал лидером в печальной статистике: количество взрывчатых веществ на квадратный метр территории города превысило все мыслимые пределы — 792 авиационных налета и 185 тысяч сброшенных на город бомб.</a:t>
            </a:r>
          </a:p>
          <a:p>
            <a:pPr algn="just" defTabSz="685783"/>
            <a:r>
              <a:rPr lang="ru-RU" sz="1200" dirty="0">
                <a:solidFill>
                  <a:prstClr val="black"/>
                </a:solidFill>
              </a:rPr>
              <a:t>За все военные годы Мурманский порт принял 250 судов, обработал 2 миллиона тонн различных грузов. Стойкость жителей Мурманска помогла выстоять Ленинграду, так как именно в Мурманске накапливалось продовольствие, которое потом перебрасывалось в Северную столицу. На счету северного флота около 600 уничтоженных кораблей противника.</a:t>
            </a:r>
          </a:p>
          <a:p>
            <a:pPr algn="just" defTabSz="685783"/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мая 1985 года за выдающиеся заслуги в Великой Отечественной войне городу Мурманску присвоено звание Город-герой.</a:t>
            </a:r>
          </a:p>
          <a:p>
            <a:pPr algn="just" defTabSz="685783"/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9" name="Picture 6" descr="https://rusff.com/images/articles/1_Murmansk_gorod_gero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4" y="987574"/>
            <a:ext cx="4104456" cy="2821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60032" y="3795886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</a:rPr>
              <a:t>Мемориал «Защитники советского Заполярья» (Алеша) в Мурманске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murmansk-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803659"/>
            <a:ext cx="2857502" cy="3375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907704" y="0"/>
            <a:ext cx="5616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МУРМАНСК</a:t>
            </a:r>
          </a:p>
        </p:txBody>
      </p:sp>
      <p:pic>
        <p:nvPicPr>
          <p:cNvPr id="5" name="Рисунок 4" descr="murmansk-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43558"/>
            <a:ext cx="5544616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3723878"/>
            <a:ext cx="5256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Обелиск военным строителям, погибшим в годы войны</a:t>
            </a:r>
          </a:p>
        </p:txBody>
      </p:sp>
      <p:pic>
        <p:nvPicPr>
          <p:cNvPr id="7" name="Рисунок 6" descr="murmansk-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47614"/>
            <a:ext cx="5472608" cy="3325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11560" y="4587974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Воинам 1 корпуса противовоздушной обороны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4155926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Памятный знак</a:t>
            </a:r>
          </a:p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«Героям североморцам»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552728" cy="98757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>
                <a:solidFill>
                  <a:prstClr val="black"/>
                </a:solidFill>
              </a:rPr>
              <a:t>СМОЛЕНСК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4474840" cy="4032448"/>
          </a:xfrm>
        </p:spPr>
        <p:txBody>
          <a:bodyPr>
            <a:noAutofit/>
          </a:bodyPr>
          <a:lstStyle/>
          <a:p>
            <a:pPr algn="just" defTabSz="685783"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</a:rPr>
              <a:t>С началом Великой Отечественной войны Смоленск оказался на пути главного удара немецких войск по направлению к Москве. </a:t>
            </a:r>
          </a:p>
          <a:p>
            <a:pPr algn="just" defTabSz="685783"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</a:rPr>
              <a:t>10 июля 1941 г. началось знаменитое Смоленское сражение, в котором Красная Армия постоянными контратаками пыталась остановить наступающих немцев. «Битва на Смоленской дуге» продлилась до 10 сентября.</a:t>
            </a:r>
          </a:p>
          <a:p>
            <a:pPr algn="just" defTabSz="685783"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</a:rPr>
              <a:t>Несмотря на героические усилия защитников Смоленска, 29 июля 1941 г. гитлеровцам удалось войти в город. Оккупация продлилась до 25 сентября 1943 г, но и в течение этих страшных для Смоленска лет, его жители продолжали бороться с врагом, создавая партизанские отряды и ведя подпольную подрывную деятельность.</a:t>
            </a:r>
          </a:p>
          <a:p>
            <a:pPr algn="just" defTabSz="685783"/>
            <a:r>
              <a:rPr lang="ru-RU" sz="1200" dirty="0">
                <a:solidFill>
                  <a:prstClr val="black"/>
                </a:solidFill>
              </a:rPr>
              <a:t>В этой битве Красная Армия понесла тяжелейшие потери — более 700 тыс. человек, но задержка под Смоленском не дала немцам выйти к Москве до наступления осенней распутицы и наступления холодов, а в конечном итоге к срыву всего плана «Барбаросса».</a:t>
            </a:r>
          </a:p>
          <a:p>
            <a:pPr lvl="0" algn="just" defTabSz="685783"/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Звание Города-героя Смоленску было присвоено 6 мая 1985 года.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83"/>
            <a:endParaRPr lang="ru-RU" sz="1200" dirty="0">
              <a:solidFill>
                <a:prstClr val="black"/>
              </a:solidFill>
            </a:endParaRPr>
          </a:p>
          <a:p>
            <a:pPr algn="just" defTabSz="685783"/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7" name="Picture 2" descr="https://upload.wikimedia.org/wikipedia/commons/thumb/8/8a/%D0%A1%D0%BC%D0%BE%D0%BB%D0%B5%D0%BD%D1%81%D0%BA%D0%B0%D1%8F_%D0%BA%D1%80%D0%B5%D0%BF%D0%BE%D1%81%D1%82%D1%8C.JPG/1280px-%D0%A1%D0%BC%D0%BE%D0%BB%D0%B5%D0%BD%D1%81%D0%BA%D0%B0%D1%8F_%D0%BA%D1%80%D0%B5%D0%BF%D0%BE%D1%81%D1%82%D1%8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48064" y="987574"/>
            <a:ext cx="3712732" cy="2784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92080" y="3939902"/>
            <a:ext cx="35375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</a:rPr>
              <a:t>Мемориал Городам-Героям в Смоленске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0"/>
            <a:ext cx="5616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СМОЛЕНСК</a:t>
            </a:r>
          </a:p>
        </p:txBody>
      </p:sp>
      <p:pic>
        <p:nvPicPr>
          <p:cNvPr id="3" name="Рисунок 2" descr="smolensk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771550"/>
            <a:ext cx="4929222" cy="302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71600" y="3723878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Мемориальный знак в честь освобождения Смоленщины</a:t>
            </a:r>
          </a:p>
        </p:txBody>
      </p:sp>
      <p:pic>
        <p:nvPicPr>
          <p:cNvPr id="5" name="Рисунок 4" descr="smolensk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987574"/>
            <a:ext cx="5357850" cy="3157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59632" y="4011910"/>
            <a:ext cx="4619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Мемориал Великой Отечественной войны</a:t>
            </a:r>
          </a:p>
        </p:txBody>
      </p:sp>
      <p:pic>
        <p:nvPicPr>
          <p:cNvPr id="7" name="Рисунок 6" descr="smolensk-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275606"/>
            <a:ext cx="5572164" cy="3167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491880" y="4299942"/>
            <a:ext cx="1548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_BosaNova" pitchFamily="82" charset="-52"/>
                <a:cs typeface="Times New Roman" pitchFamily="18" charset="0"/>
              </a:rPr>
              <a:t>Курган Бессмертия</a:t>
            </a:r>
          </a:p>
        </p:txBody>
      </p:sp>
      <p:pic>
        <p:nvPicPr>
          <p:cNvPr id="9" name="Рисунок 8" descr="smolensk-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275606"/>
            <a:ext cx="5374242" cy="345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331640" y="4681835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Мемориал - Музей - Смоленщина в годы Великой Отечественной Войны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>
            <a:extLst>
              <a:ext uri="{FF2B5EF4-FFF2-40B4-BE49-F238E27FC236}">
                <a16:creationId xmlns:a16="http://schemas.microsoft.com/office/drawing/2014/main" xmlns="" id="{DB400B6E-89F4-490B-A3FC-AE9747244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99542"/>
            <a:ext cx="7446287" cy="4129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9886208-original-730x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7529314" cy="51435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8" name="Рисунок 17" descr="0_cdfd9_414cb857_ori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727057"/>
            <a:ext cx="2195736" cy="4416443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https://ru.wikipedia.org/wiki/</a:t>
            </a:r>
            <a:r>
              <a:rPr lang="ru-RU" sz="1800" dirty="0">
                <a:hlinkClick r:id="rId2"/>
              </a:rPr>
              <a:t>Города-герои</a:t>
            </a:r>
            <a:endParaRPr lang="ru-RU" sz="1800" dirty="0"/>
          </a:p>
          <a:p>
            <a:r>
              <a:rPr lang="en-US" sz="1800" dirty="0">
                <a:hlinkClick r:id="rId3"/>
              </a:rPr>
              <a:t>https://shkolala.ru/proekty/rossiya/goroda-geroi/</a:t>
            </a:r>
            <a:endParaRPr lang="ru-RU" sz="1800" dirty="0"/>
          </a:p>
          <a:p>
            <a:r>
              <a:rPr lang="en-US" sz="1800" dirty="0">
                <a:hlinkClick r:id="rId4"/>
              </a:rPr>
              <a:t>https://www.kp.ru/russia/idei-dlya-otpuska/goroda-geroi-rossii/</a:t>
            </a:r>
            <a:endParaRPr lang="ru-RU" sz="1800" dirty="0"/>
          </a:p>
          <a:p>
            <a:r>
              <a:rPr lang="en-US" sz="1800" dirty="0">
                <a:hlinkClick r:id="rId5"/>
              </a:rPr>
              <a:t>https://ren.tv/longread/971239-kakie-naselennye-punkty-rossii-i-za-chto-poluchili-zvanie-gorod-geroi</a:t>
            </a:r>
            <a:endParaRPr lang="ru-RU" sz="1800" dirty="0"/>
          </a:p>
          <a:p>
            <a:r>
              <a:rPr lang="en-US" sz="1800" dirty="0">
                <a:hlinkClick r:id="rId6"/>
              </a:rPr>
              <a:t>https://regnum-ru.turbopages.org/regnum.ru/s/news/2942870.html</a:t>
            </a:r>
            <a:endParaRPr lang="ru-RU" sz="1800" dirty="0"/>
          </a:p>
          <a:p>
            <a:r>
              <a:rPr lang="en-US" sz="1800" dirty="0">
                <a:hlinkClick r:id="rId7"/>
              </a:rPr>
              <a:t>https://ria.ru/20150508/1063177692.html</a:t>
            </a:r>
            <a:endParaRPr lang="ru-RU" sz="1800" dirty="0"/>
          </a:p>
          <a:p>
            <a:r>
              <a:rPr lang="en-US" sz="1800" dirty="0">
                <a:hlinkClick r:id="rId8"/>
              </a:rPr>
              <a:t>https://fishki.net/1493492-chtoby-pomnili---goroda-geroi-velikoj-otechestvennoj-vojny.html</a:t>
            </a:r>
            <a:endParaRPr lang="ru-RU" sz="1800" dirty="0"/>
          </a:p>
          <a:p>
            <a:pPr>
              <a:buNone/>
            </a:pPr>
            <a:endParaRPr lang="ru-RU" sz="18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05979"/>
            <a:ext cx="7272808" cy="85725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prstClr val="black"/>
                </a:solidFill>
              </a:rPr>
              <a:t>Источники информации: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635080" cy="105958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>
                <a:solidFill>
                  <a:prstClr val="black"/>
                </a:solidFill>
              </a:rPr>
              <a:t>МОСКВА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43558"/>
            <a:ext cx="4906888" cy="4176464"/>
          </a:xfrm>
        </p:spPr>
        <p:txBody>
          <a:bodyPr>
            <a:noAutofit/>
          </a:bodyPr>
          <a:lstStyle/>
          <a:p>
            <a:pPr algn="just"/>
            <a:endParaRPr lang="ru-RU" sz="1200" b="1" dirty="0">
              <a:solidFill>
                <a:prstClr val="black"/>
              </a:solidFill>
            </a:endParaRPr>
          </a:p>
          <a:p>
            <a:pPr algn="just" defTabSz="685783"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</a:rPr>
              <a:t>Звание города-героя столице принесла битва за Москву 1941—1942 гг. Наступление на московском направлении имело решающее значение. Для сокрушительного удара по советским войскам немецкое командование сосредоточило 77 дивизий, почти 14,5 тыс. орудий и минометов и 1700 танков. Поддержку сухопутных войск с воздуха осуществляли 950 боевых самолетов.</a:t>
            </a:r>
          </a:p>
          <a:p>
            <a:pPr algn="just" defTabSz="685783"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</a:rPr>
              <a:t>В эти суровые дни усилия всей страны были направлены на решение одной задачи — отстоять Москву. 4—5 декабря Красная Армия отбросила фашистов от Москвы и перешла в контрнаступление, которое переросло в общее наступление Красной Армии по всему советско-германскому фронту. Это было началом коренного поворота в ходе Великой Отечественной войны.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</a:rPr>
              <a:t>Героизм и отвага москвичей были отмечены высокими наградами, более 800 москвичей получили звание Героя Советского Союза. В 1944 году была учреждена медаль «За оборону Москвы». </a:t>
            </a:r>
          </a:p>
          <a:p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 8 мая 1965 г. Москве было присвоено почетное звание Город-герой.</a:t>
            </a:r>
          </a:p>
          <a:p>
            <a:endParaRPr lang="ru-RU" sz="1200" dirty="0"/>
          </a:p>
        </p:txBody>
      </p:sp>
      <p:pic>
        <p:nvPicPr>
          <p:cNvPr id="13" name="Picture 2" descr="https://upload.wikimedia.org/wikipedia/ru/thumb/6/6a/Moscow_the_hero_city.jpg/800px-Moscow_the_hero_ci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176" y="195486"/>
            <a:ext cx="2664296" cy="3553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012160" y="3939902"/>
            <a:ext cx="2952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</a:rPr>
              <a:t>Обелиск «Городу-Герою Москве»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83568" y="3795886"/>
            <a:ext cx="4752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Монумент "Защитникам Москвы" (Ленинградское шоссе)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161114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Памятник четырежды Герою Советского Союза - Георгию Жукову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68652" y="0"/>
            <a:ext cx="34114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МОСКВА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4659982"/>
            <a:ext cx="3643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_BosaNova" pitchFamily="82" charset="-52"/>
                <a:cs typeface="Times New Roman" pitchFamily="18" charset="0"/>
              </a:rPr>
              <a:t>Могила Неизвестного солдата</a:t>
            </a:r>
          </a:p>
        </p:txBody>
      </p:sp>
      <p:pic>
        <p:nvPicPr>
          <p:cNvPr id="7" name="Рисунок 6" descr="Город герой Москва. Главный монумент мемориала Победы.">
            <a:hlinkClick r:id="rId2" tooltip="&quot;Главный монумент мемориала Победы. 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1" y="267875"/>
            <a:ext cx="2787029" cy="283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572100" y="3219822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Город герой Москва. </a:t>
            </a:r>
          </a:p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Главный монумент мемориала Победы</a:t>
            </a:r>
          </a:p>
        </p:txBody>
      </p:sp>
      <p:pic>
        <p:nvPicPr>
          <p:cNvPr id="11" name="Рисунок 10" descr="http://ordenrf.ru/upload/novosty-info/moskva-8.jpg">
            <a:hlinkClick r:id="rId4" tooltip="&quot;Памятник Георгию Жукову.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803659"/>
            <a:ext cx="3857652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://ordenrf.ru/upload/novosty-info/moskva-7.jpg">
            <a:hlinkClick r:id="rId6" tooltip="&quot;Монумент &amp;ldquo;Защитникам Москвы&amp;rdquo; (Ленинградское шоссе 40-й километр)&quot;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59582"/>
            <a:ext cx="4071966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://ordenrf.ru/upload/novosty-info/moskva-6.jpg">
            <a:hlinkClick r:id="rId8" tooltip="&quot;Монумент защитникам Москвы &quot;Ежи&quot;&quot;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63638"/>
            <a:ext cx="4500594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259632" y="4299942"/>
            <a:ext cx="3454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_BosaNova" pitchFamily="82" charset="-52"/>
                <a:cs typeface="Times New Roman" pitchFamily="18" charset="0"/>
              </a:rPr>
              <a:t>Монумент защитникам Москвы "Ежи"</a:t>
            </a:r>
          </a:p>
        </p:txBody>
      </p:sp>
      <p:pic>
        <p:nvPicPr>
          <p:cNvPr id="4" name="Рисунок 3" descr="Город герой Москва. ">
            <a:hlinkClick r:id="rId10"/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139702"/>
            <a:ext cx="4572032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5" grpId="0"/>
      <p:bldP spid="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154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>
                <a:solidFill>
                  <a:prstClr val="black"/>
                </a:solidFill>
              </a:rPr>
              <a:t>ЛЕНИНГРАД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15566"/>
            <a:ext cx="3898776" cy="4227934"/>
          </a:xfrm>
        </p:spPr>
        <p:txBody>
          <a:bodyPr>
            <a:noAutofit/>
          </a:bodyPr>
          <a:lstStyle/>
          <a:p>
            <a:pPr algn="just"/>
            <a:r>
              <a:rPr lang="ru-RU" sz="1200" dirty="0">
                <a:solidFill>
                  <a:prstClr val="black"/>
                </a:solidFill>
              </a:rPr>
              <a:t>Этот город пережил печально известную 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872-дневную блокаду. Сотрудники Института истории СССР АН СССР пришли к выводу, что в период фашистской блокады от голода умерли не менее 800 тысяч человек.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solidFill>
                  <a:prstClr val="black"/>
                </a:solidFill>
              </a:rPr>
              <a:t>10 июля 1941 г. начинается немецкое наступление на ленинградском направлении. Постепенно немецкие войска начали сжимать кольцо вокруг Ленинграда. В конце августа были перерезаны железные дороги, связывающие Ленинград со страной. Сообщение с ним осуществлялось только через Ладожское озеро и по воздуху. С 20 ноября началась голодная блокада Ленинграда.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</a:rPr>
              <a:t>        Первый прорыв блокады состоялся 18 января 1943 г. А через год город был полностью освобожден.</a:t>
            </a:r>
          </a:p>
          <a:p>
            <a:pPr algn="just"/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Впервые городом-героем Ленинград был назван в приказе Сталина от 1 мая 1945 г. В 1965 году  8 мая  это звание ему было присвоено официально.</a:t>
            </a:r>
          </a:p>
          <a:p>
            <a:pPr algn="just"/>
            <a:endParaRPr lang="ru-RU" sz="1200" b="1" dirty="0">
              <a:solidFill>
                <a:prstClr val="black"/>
              </a:solidFill>
            </a:endParaRPr>
          </a:p>
          <a:p>
            <a:endParaRPr lang="ru-RU" sz="1200" dirty="0"/>
          </a:p>
        </p:txBody>
      </p:sp>
      <p:pic>
        <p:nvPicPr>
          <p:cNvPr id="5" name="Picture 2" descr="https://upload.wikimedia.org/wikipedia/commons/thumb/b/b4/Hero-City_Obelisk_Hotel.jpg/1280px-Hero-City_Obelisk_Hote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4008" y="915566"/>
            <a:ext cx="3902825" cy="3125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6016" y="4083918"/>
            <a:ext cx="39219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_BosaNova" pitchFamily="82" charset="-52"/>
              </a:rPr>
              <a:t>Обелиск «Городу-Герою Ленинграду»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3363838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Мемориал героическим защитникам Ленинграда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0"/>
            <a:ext cx="55446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ЛЕНИНГРАД</a:t>
            </a:r>
          </a:p>
        </p:txBody>
      </p:sp>
      <p:pic>
        <p:nvPicPr>
          <p:cNvPr id="4" name="Рисунок 3" descr="leningrad-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3" y="1017973"/>
            <a:ext cx="4286279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leningrad-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275606"/>
            <a:ext cx="4643471" cy="261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87624" y="3867894"/>
            <a:ext cx="2988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_BosaNova" pitchFamily="82" charset="-52"/>
                <a:cs typeface="Times New Roman" pitchFamily="18" charset="0"/>
              </a:rPr>
              <a:t>Скульптурная композиция «Блокада»</a:t>
            </a:r>
          </a:p>
        </p:txBody>
      </p:sp>
      <p:pic>
        <p:nvPicPr>
          <p:cNvPr id="8" name="Рисунок 7" descr="leningrad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91630"/>
            <a:ext cx="495303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403648" y="4299942"/>
            <a:ext cx="351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_BosaNova" pitchFamily="82" charset="-52"/>
                <a:cs typeface="Times New Roman" pitchFamily="18" charset="0"/>
              </a:rPr>
              <a:t>Общий вид мемориала на площади Победы</a:t>
            </a:r>
          </a:p>
        </p:txBody>
      </p:sp>
      <p:pic>
        <p:nvPicPr>
          <p:cNvPr id="10" name="Рисунок 9" descr="leningrad-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851670"/>
            <a:ext cx="5143536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43608" y="4658752"/>
            <a:ext cx="5040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Мемориал на берегу Ладожского озера - "Разорванное кольцо"</a:t>
            </a:r>
          </a:p>
        </p:txBody>
      </p:sp>
      <p:pic>
        <p:nvPicPr>
          <p:cNvPr id="12" name="Рисунок 11" descr="leningrad-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771550"/>
            <a:ext cx="2786082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156176" y="4227934"/>
            <a:ext cx="2736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Обелиск Город-герой</a:t>
            </a:r>
            <a:endParaRPr lang="ru-RU" sz="1400" dirty="0">
              <a:latin typeface="a_BosaNova" pitchFamily="82" charset="-5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416824" cy="84355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dirty="0">
                <a:solidFill>
                  <a:prstClr val="black"/>
                </a:solidFill>
              </a:rPr>
              <a:t>ВОЛГОГРАД (СТАЛИНГРАД)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43558"/>
            <a:ext cx="4906888" cy="4176464"/>
          </a:xfrm>
        </p:spPr>
        <p:txBody>
          <a:bodyPr>
            <a:noAutofit/>
          </a:bodyPr>
          <a:lstStyle/>
          <a:p>
            <a:pPr algn="just"/>
            <a:r>
              <a:rPr lang="ru-RU" sz="1200" dirty="0">
                <a:solidFill>
                  <a:prstClr val="black"/>
                </a:solidFill>
              </a:rPr>
              <a:t>17 июля 1942 года за этот город началось одно из самых великих и масштабных сражений в истории Второй мировой войны. Несмотря на стремление немцев захватить город как можно скорее, оно продолжалось 200 долгих, кровопролитных дней и ночей. Бои шли за каждый дом, улицу и переулок. Название города стало известно всему миру, а сама битва изменила ход всей Второй мировой войны. </a:t>
            </a:r>
          </a:p>
          <a:p>
            <a:pPr algn="just" defTabSz="685783"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</a:rPr>
              <a:t>Немцы понесли существенный урон: около 700 тысяч человек убитыми и ранеными. 19 ноября 1942 года началось контрнаступление нашей армии.</a:t>
            </a:r>
          </a:p>
          <a:p>
            <a:pPr algn="just" defTabSz="685783"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</a:rPr>
              <a:t>75 дней продолжалась наступательная операция и, наконец, враг под Сталинградом был окружен и полностью разбит. </a:t>
            </a:r>
          </a:p>
          <a:p>
            <a:pPr algn="just" defTabSz="685783"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</a:rPr>
              <a:t>За все время Сталинградского сражения немецкая армия потеряла более 1 500 000 человек.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Сталинград был одним из первых назван городом-героем. Это почетное звание было впервые озвучено в приказе главнокомандующего от 1 мая 1945 года. </a:t>
            </a:r>
          </a:p>
          <a:p>
            <a:pPr algn="just"/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мая 1965г. Указом Президиума Верховного Совета СССР Сталинграду было присвоено почетное звание Город-герой официально.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83">
              <a:spcAft>
                <a:spcPts val="600"/>
              </a:spcAft>
            </a:pPr>
            <a:endParaRPr lang="ru-RU" sz="1200" dirty="0">
              <a:solidFill>
                <a:prstClr val="black"/>
              </a:solidFill>
            </a:endParaRPr>
          </a:p>
          <a:p>
            <a:pPr algn="just"/>
            <a:endParaRPr lang="ru-RU" sz="1200" b="1" dirty="0">
              <a:solidFill>
                <a:prstClr val="black"/>
              </a:solidFill>
            </a:endParaRPr>
          </a:p>
        </p:txBody>
      </p:sp>
      <p:pic>
        <p:nvPicPr>
          <p:cNvPr id="7" name="Picture 4" descr="https://upload.wikimedia.org/wikipedia/commons/thumb/4/4d/%D0%A1%D1%82%D0%B5%D0%BB%D0%B0_%D1%81_%D1%83%D0%BA%D0%B0%D0%B7%D0%BE%D0%BC_%D0%BE_%D0%BF%D1%80%D0%B8%D1%81%D0%B2%D0%BE%D0%B5%D0%BD%D0%B8%D0%B8_%D0%B3%D0%BE%D1%80%D0%BE%D0%B4%D1%83_%D0%92%D0%BE%D0%BB%D0%B3%D0%BE%D0%B3%D1%80%D0%B0%D0%B4%D1%83_%D0%B7%D0%B2%D0%B0%D0%BD%D0%B8%D1%8F_%D0%B3%D0%BE%D1%80%D0%BE%D0%B4%D0%B0-%D0%B3%D0%B5%D1%80%D0%BE%D1%8F.JPG/1280px-%D0%A1%D1%82%D0%B5%D0%BB%D0%B0_%D1%81_%D1%83%D0%BA%D0%B0%D0%B7%D0%BE%D0%BC_%D0%BE_%D0%BF%D1%80%D0%B8%D1%81%D0%B2%D0%BE%D0%B5%D0%BD%D0%B8%D0%B8_%D0%B3%D0%BE%D1%80%D0%BE%D0%B4%D1%83_%D0%92%D0%BE%D0%BB%D0%B3%D0%BE%D0%B3%D1%80%D0%B0%D0%B4%D1%83_%D0%B7%D0%B2%D0%B0%D0%BD%D0%B8%D1%8F_%D0%B3%D0%BE%D1%80%D0%BE%D0%B4%D0%B0-%D0%B3%D0%B5%D1%80%D0%BE%D1%8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08104" y="1203598"/>
            <a:ext cx="3467114" cy="2310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08104" y="3651870"/>
            <a:ext cx="3384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</a:rPr>
              <a:t>Стела «Городу-Герою Волгограду»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volgograd-rodina-mat-zove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771550"/>
            <a:ext cx="2857520" cy="332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5616" y="0"/>
            <a:ext cx="7920880" cy="7540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3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ВОЛГОГРАД (СТАЛИНГРАД)</a:t>
            </a:r>
          </a:p>
        </p:txBody>
      </p:sp>
      <p:pic>
        <p:nvPicPr>
          <p:cNvPr id="3" name="Рисунок 2" descr="volgograd-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843558"/>
            <a:ext cx="4000529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3214692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_BosaNova" pitchFamily="82" charset="-52"/>
                <a:cs typeface="Times New Roman" pitchFamily="18" charset="0"/>
              </a:rPr>
              <a:t>Музей-панорама "Сталинградская битва"</a:t>
            </a:r>
          </a:p>
        </p:txBody>
      </p:sp>
      <p:pic>
        <p:nvPicPr>
          <p:cNvPr id="5" name="Рисунок 4" descr="volgograd-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275606"/>
            <a:ext cx="4381530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3723878"/>
            <a:ext cx="3205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_BosaNova" pitchFamily="82" charset="-52"/>
                <a:cs typeface="Times New Roman" pitchFamily="18" charset="0"/>
              </a:rPr>
              <a:t>Вечный огонь на Аллее Героев</a:t>
            </a:r>
          </a:p>
        </p:txBody>
      </p:sp>
      <p:pic>
        <p:nvPicPr>
          <p:cNvPr id="7" name="Рисунок 6" descr="volgograd-ploshchad-stoyat-nasmer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563638"/>
            <a:ext cx="457203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4" y="401837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Мамаев курган. </a:t>
            </a:r>
          </a:p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Площадь "Стоявших насмерть"</a:t>
            </a:r>
          </a:p>
        </p:txBody>
      </p:sp>
      <p:pic>
        <p:nvPicPr>
          <p:cNvPr id="9" name="Рисунок 8" descr="volgograd-skorb-materi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995686"/>
            <a:ext cx="4857784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115616" y="4620280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Мамаев курган. </a:t>
            </a:r>
          </a:p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Скульптура "Скорбь матери"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5008" y="4011911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Мамаев курган. </a:t>
            </a:r>
          </a:p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Монумент "Родина-мать зовет"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3" name="5-конечная звезда 12">
            <a:hlinkClick r:id="rId7" action="ppaction://hlinksldjump"/>
          </p:cNvPr>
          <p:cNvSpPr/>
          <p:nvPr/>
        </p:nvSpPr>
        <p:spPr>
          <a:xfrm>
            <a:off x="8286776" y="4446997"/>
            <a:ext cx="642942" cy="375050"/>
          </a:xfrm>
          <a:prstGeom prst="star5">
            <a:avLst>
              <a:gd name="adj" fmla="val 16129"/>
              <a:gd name="hf" fmla="val 105146"/>
              <a:gd name="vf" fmla="val 1105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3862</TotalTime>
  <Words>2012</Words>
  <Application>Microsoft Office PowerPoint</Application>
  <PresentationFormat>Экран (16:9)</PresentationFormat>
  <Paragraphs>167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ГОРОДА- ГЕРОИ</vt:lpstr>
      <vt:lpstr>Высокая награда</vt:lpstr>
      <vt:lpstr>Презентация PowerPoint</vt:lpstr>
      <vt:lpstr>МОСКВА</vt:lpstr>
      <vt:lpstr>Презентация PowerPoint</vt:lpstr>
      <vt:lpstr>ЛЕНИНГРАД</vt:lpstr>
      <vt:lpstr>Презентация PowerPoint</vt:lpstr>
      <vt:lpstr>ВОЛГОГРАД (СТАЛИНГРАД)</vt:lpstr>
      <vt:lpstr>Презентация PowerPoint</vt:lpstr>
      <vt:lpstr>БРЕСТСКАЯ КРЕПОСТЬ</vt:lpstr>
      <vt:lpstr>Презентация PowerPoint</vt:lpstr>
      <vt:lpstr>КИЕВ</vt:lpstr>
      <vt:lpstr>Презентация PowerPoint</vt:lpstr>
      <vt:lpstr>ОДЕССА</vt:lpstr>
      <vt:lpstr>Презентация PowerPoint</vt:lpstr>
      <vt:lpstr>СЕВАСТОПОЛЬ</vt:lpstr>
      <vt:lpstr>Презентация PowerPoint</vt:lpstr>
      <vt:lpstr>МИНСК</vt:lpstr>
      <vt:lpstr>Презентация PowerPoint</vt:lpstr>
      <vt:lpstr>КЕРЧЬ</vt:lpstr>
      <vt:lpstr>Презентация PowerPoint</vt:lpstr>
      <vt:lpstr>НОВОРОССИЙСК</vt:lpstr>
      <vt:lpstr>Презентация PowerPoint</vt:lpstr>
      <vt:lpstr>ТУЛА</vt:lpstr>
      <vt:lpstr>Презентация PowerPoint</vt:lpstr>
      <vt:lpstr>МУРМАНСК</vt:lpstr>
      <vt:lpstr>Презентация PowerPoint</vt:lpstr>
      <vt:lpstr>СМОЛЕНСК</vt:lpstr>
      <vt:lpstr>Презентация PowerPoint</vt:lpstr>
      <vt:lpstr>Презентация PowerPoint</vt:lpstr>
      <vt:lpstr>Источники информации:</vt:lpstr>
    </vt:vector>
  </TitlesOfParts>
  <Manager>Полшкова Виктория Валерьяновна</Manager>
  <Company>МАОУ ДО ЦРТДиЮ Каменского района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Символы России</dc:title>
  <dc:subject>Россия</dc:subject>
  <dc:creator>Виктория Валерьяновна</dc:creator>
  <cp:keywords>Россия;викторина;игра;окружающий мир;Родина</cp:keywords>
  <cp:lastModifiedBy>Александр</cp:lastModifiedBy>
  <cp:revision>403</cp:revision>
  <dcterms:created xsi:type="dcterms:W3CDTF">2017-12-28T17:13:38Z</dcterms:created>
  <dcterms:modified xsi:type="dcterms:W3CDTF">2023-05-14T08:35:53Z</dcterms:modified>
</cp:coreProperties>
</file>