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0" r:id="rId16"/>
    <p:sldId id="271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61" r:id="rId35"/>
    <p:sldId id="276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9" d="100"/>
          <a:sy n="119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spb.tsargrad.tv/articles/sasha-chekalin-kak-russkij-paren-zastavil-nemcev-sodrognutsja_190816" TargetMode="External"/><Relationship Id="rId13" Type="http://schemas.openxmlformats.org/officeDocument/2006/relationships/hyperlink" Target="https://ru.wikipedia.org/wiki/&#1050;&#1086;&#1073;&#1077;&#1088;,_&#1040;&#1083;&#1077;&#1082;&#1089;&#1072;&#1085;&#1076;&#1088;_&#1055;&#1072;&#1074;&#1083;&#1086;&#1074;&#1080;&#1095;" TargetMode="External"/><Relationship Id="rId3" Type="http://schemas.openxmlformats.org/officeDocument/2006/relationships/hyperlink" Target="https://kulturologia.ru/blogs/090517/34476/" TargetMode="External"/><Relationship Id="rId7" Type="http://schemas.openxmlformats.org/officeDocument/2006/relationships/hyperlink" Target="https://aif.ru/society/history/podvig_sashi_kak_srazhalsya_i_pogib_partizan-komsomolec_chekalin" TargetMode="External"/><Relationship Id="rId12" Type="http://schemas.openxmlformats.org/officeDocument/2006/relationships/hyperlink" Target="http://safe-rgs.ru/5194-pionery-geroi-shura-kober-i-vitya-homenko.html" TargetMode="External"/><Relationship Id="rId2" Type="http://schemas.openxmlformats.org/officeDocument/2006/relationships/hyperlink" Target="https://ru.wikipedia.org/wiki/&#1057;&#1072;&#1074;&#1080;&#1095;&#1077;&#1074;&#1072;,_&#1058;&#1072;&#1090;&#1100;&#1103;&#1085;&#1072;_&#1053;&#1080;&#1082;&#1086;&#1083;&#1072;&#1077;&#1074;&#1085;&#1072;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istrf.ru/read/articles/komsomoliets-ghieroi-sasha-chiekalin" TargetMode="External"/><Relationship Id="rId11" Type="http://schemas.openxmlformats.org/officeDocument/2006/relationships/hyperlink" Target="https://deti-geroi.ru/alfavit-vash.php?page=vashkevich-lidia" TargetMode="External"/><Relationship Id="rId5" Type="http://schemas.openxmlformats.org/officeDocument/2006/relationships/hyperlink" Target="https://ru.wikipedia.org/wiki/&#1047;&#1077;&#1085;&#1082;&#1080;&#1085;&#1072;,_&#1042;&#1072;&#1083;&#1077;&#1085;&#1090;&#1080;&#1085;&#1072;_&#1048;&#1074;&#1072;&#1085;&#1086;&#1074;&#1085;&#1072;" TargetMode="External"/><Relationship Id="rId10" Type="http://schemas.openxmlformats.org/officeDocument/2006/relationships/hyperlink" Target="https://vynderkind.ru/zvezdnie_roditeli/pionery-geroi_deti_priblizivshie_den_pobedy/" TargetMode="External"/><Relationship Id="rId4" Type="http://schemas.openxmlformats.org/officeDocument/2006/relationships/hyperlink" Target="https://biographe.ru/politiki/arkadij-kamanin/" TargetMode="External"/><Relationship Id="rId9" Type="http://schemas.openxmlformats.org/officeDocument/2006/relationships/hyperlink" Target="https://ru.wikipedia.org/wiki/&#1063;&#1077;&#1082;&#1072;&#1083;&#1080;&#1085;,_&#1040;&#1083;&#1077;&#1082;&#1089;&#1072;&#1085;&#1076;&#1088;_&#1055;&#1072;&#1074;&#1083;&#1086;&#1074;&#1080;&#1095;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&#1050;&#1083;&#1099;&#1087;&#1072;,_&#1055;&#1105;&#1090;&#1088;_&#1057;&#1077;&#1088;&#1075;&#1077;&#1077;&#1074;&#1080;&#1095;" TargetMode="External"/><Relationship Id="rId3" Type="http://schemas.openxmlformats.org/officeDocument/2006/relationships/hyperlink" Target="https://yavarda.ru/volodiashcherbatsevich.html" TargetMode="External"/><Relationship Id="rId7" Type="http://schemas.openxmlformats.org/officeDocument/2006/relationships/hyperlink" Target="https://kulturologia.ru/blogs/121020/47797/" TargetMode="External"/><Relationship Id="rId2" Type="http://schemas.openxmlformats.org/officeDocument/2006/relationships/hyperlink" Target="https://yavarda.ru/shurakober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z.ru/1453007/arsenii-zamostianov/neslomlennye-kak-srazhalis-za-rodinu-geroi-molodoi-gvardii" TargetMode="External"/><Relationship Id="rId11" Type="http://schemas.openxmlformats.org/officeDocument/2006/relationships/hyperlink" Target="https://stihi.ru/2010/05/01/2767" TargetMode="External"/><Relationship Id="rId5" Type="http://schemas.openxmlformats.org/officeDocument/2006/relationships/hyperlink" Target="https://ru.wikipedia.org/wiki/&#1052;&#1086;&#1083;&#1086;&#1076;&#1072;&#1103;_&#1075;&#1074;&#1072;&#1088;&#1076;&#1080;&#1103;_(&#1087;&#1086;&#1076;&#1087;&#1086;&#1083;&#1100;&#1085;&#1072;&#1103;_&#1086;&#1088;&#1075;&#1072;&#1085;&#1080;&#1079;&#1072;&#1094;&#1080;&#1103;)" TargetMode="External"/><Relationship Id="rId10" Type="http://schemas.openxmlformats.org/officeDocument/2006/relationships/hyperlink" Target="https://myrussia.life/7992-grenader-velikoj-otechestvennoj.html" TargetMode="External"/><Relationship Id="rId4" Type="http://schemas.openxmlformats.org/officeDocument/2006/relationships/hyperlink" Target="https://polzam.ru/index.php/istorii/item/1016-sokoljonok-sasha-kolesnikov" TargetMode="External"/><Relationship Id="rId9" Type="http://schemas.openxmlformats.org/officeDocument/2006/relationships/hyperlink" Target="https://chr.aif.ru/lip/people/eyo_zvali_volodka_istoriya_otvazhnoy_pulemyotchic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229200"/>
            <a:ext cx="8280920" cy="7200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saNova" pitchFamily="82" charset="-52"/>
              </a:rPr>
              <a:t>МАЛЕНЬКИЕ ГЕРОИ 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saNova" pitchFamily="82" charset="-52"/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_BosaNova" pitchFamily="82" charset="-52"/>
              </a:rPr>
              <a:t>БОЛЬШОЙ ВОЙНЫ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АРКАДИЙ КАМАНИН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6" name="Содержимое 5" descr="132132132-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2376264" cy="3129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340769"/>
            <a:ext cx="4038600" cy="453650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Однажды с высоты юный пилот увидел наш самолёт, подбитый фашистами. Под сильнейшим миномётным огнём Аркадий приземлился, перенёс лётчика в свой самолёт, поднялся в воздух и вернулся к своим. На его груди засиял орден Красной Звезды. За участие в боях с врагом Аркадий был награждён вторым орденом Красной Звезды. К тому времени он стал уже опытным пилотом, хотя было ему пятнадцать лет. До самой победы сражался Аркадий Каманин с фашистами. Прошёл всю войну. </a:t>
            </a:r>
            <a:endParaRPr lang="ru-RU" dirty="0"/>
          </a:p>
        </p:txBody>
      </p:sp>
      <p:pic>
        <p:nvPicPr>
          <p:cNvPr id="7" name="Рисунок 6" descr="23213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2708920"/>
            <a:ext cx="2304256" cy="3133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ВАЛЯ ЗЕНКИНА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Содержимое 7" descr="13123123-6-768x57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2853553" cy="3762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99992" y="1268760"/>
            <a:ext cx="4186808" cy="485740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Белорусская пионерка, участница героической обороны Брестской крепости, где погиб ее отец, стала санитаркой медсанчасти. Днем девочка перевязывала раненых, а ночью собирала на поле недавнего боя оружие и перетаскивала в крепость. Вале удалось уйти из окружения и впоследствии она сражалась в партизанском отряде до конца войны. Награждена орденом Красной Звезды.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САША ЧЕКАЛИН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23928" y="1268761"/>
            <a:ext cx="4762872" cy="4608512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Ученик средней школы города </a:t>
            </a:r>
            <a:r>
              <a:rPr lang="ru-RU" sz="2000" dirty="0" err="1" smtClean="0"/>
              <a:t>Лихвин</a:t>
            </a:r>
            <a:r>
              <a:rPr lang="ru-RU" sz="2000" dirty="0" smtClean="0"/>
              <a:t> Тульской области. Сын охотника, с малых лет научился метко стрелять, хорошо знал окрестные леса. Играл на мандолине, увлекался фотографией.</a:t>
            </a:r>
          </a:p>
          <a:p>
            <a:pPr algn="just">
              <a:buNone/>
            </a:pPr>
            <a:r>
              <a:rPr lang="ru-RU" sz="2000" dirty="0" smtClean="0"/>
              <a:t>	В июле 1941 Александр Чекалин вступил добровольцем в истребительный отряд, затем в партизанский отряд `Передовой`, которым руководил Д.Т. </a:t>
            </a:r>
            <a:r>
              <a:rPr lang="ru-RU" sz="2000" dirty="0" err="1" smtClean="0"/>
              <a:t>Тетеричев</a:t>
            </a:r>
            <a:r>
              <a:rPr lang="ru-RU" sz="2000" dirty="0" smtClean="0"/>
              <a:t>, где стал разведчиком.</a:t>
            </a:r>
            <a:endParaRPr lang="ru-RU" sz="2000" dirty="0"/>
          </a:p>
        </p:txBody>
      </p:sp>
      <p:pic>
        <p:nvPicPr>
          <p:cNvPr id="6" name="Содержимое 5" descr="b23d6e0d1f7e1ac67558c93969b67a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18828"/>
            <a:ext cx="1872208" cy="24426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5618642-0f72f3157ae15ec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140968"/>
            <a:ext cx="1772591" cy="2636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САША ЧЕКАЛИН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203848" y="1268761"/>
            <a:ext cx="5482952" cy="460851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Саша Чекалин занимался сбором разведсведений о дислокации и численности немецких частей, их вооружении, маршрутам передвижения. На равных участвовал в засадах, минировал дороги, подрывал связь и пускал под откос эшелоны. </a:t>
            </a:r>
          </a:p>
          <a:p>
            <a:pPr algn="just">
              <a:buNone/>
            </a:pPr>
            <a:r>
              <a:rPr lang="ru-RU" sz="1600" dirty="0" smtClean="0"/>
              <a:t>	В начале ноября простудился и пришёл в родной дом отлежаться. Заметив дым из трубы, староста сообщил об этом в немецкую военную комендатуру. Прибывшие немецкие части окружили дом и предложили Саше сдаться. В ответ Саша открыл огонь, а когда закончились патроны, бросил гранату, но она не взорвалась. Был захвачен и доставлен в военную комендатуру. Несколько дней его пытали, пытаясь получить от него нужные сведения. Но ничего не добившись, устроили показательную казнь на городской площади: был повешен 6 ноября 1941 года.</a:t>
            </a:r>
          </a:p>
          <a:p>
            <a:pPr algn="just"/>
            <a:r>
              <a:rPr lang="ru-RU" sz="1600" dirty="0" smtClean="0"/>
              <a:t>Присвоено звание Героя Советского Союза 4 февраля 1942 (посмертно).</a:t>
            </a:r>
            <a:endParaRPr lang="ru-RU" sz="1600" dirty="0"/>
          </a:p>
        </p:txBody>
      </p:sp>
      <p:pic>
        <p:nvPicPr>
          <p:cNvPr id="10" name="Содержимое 9" descr="a5d2a63d7828cbfd5daf981388a24db715d4a6ff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024336" cy="3836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836712"/>
          </a:xfrm>
        </p:spPr>
        <p:txBody>
          <a:bodyPr>
            <a:noAutofit/>
          </a:bodyPr>
          <a:lstStyle/>
          <a:p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Памятник Александру Чекалину </a:t>
            </a:r>
            <a:b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 городе Чекалине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8" name="Содержимое 7" descr="Памятник Александру Чекалину в городе Чекалин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340768"/>
            <a:ext cx="6228268" cy="4135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500" b="1" dirty="0" smtClean="0">
                <a:solidFill>
                  <a:schemeClr val="bg1">
                    <a:lumMod val="95000"/>
                  </a:schemeClr>
                </a:solidFill>
              </a:rPr>
              <a:t>ДЕВОЧКА С ЧЕРНОЙ СУМКОЙ ЛИДА ВАШКЕВИЧ</a:t>
            </a:r>
            <a:endParaRPr lang="ru-RU" sz="25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139952" y="1196752"/>
            <a:ext cx="4546848" cy="4680521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История храброй пионерки Лиды Вашкевич разворачивалась в оккупированном Гродно, где она помогала одной из групп подпольщиков под руководством её отца. К нему приходили связные, и каждый раз у дома играла Лида, но это только на первый взгляд, а на самом деле она находилась на своеобразном дежурстве, если какая опасность, то она сразу подавала знак отцу. Это было довольно опасно, но по сравнению с другими заданиями, это были только цветочки.</a:t>
            </a:r>
            <a:endParaRPr lang="ru-RU" sz="2000" dirty="0"/>
          </a:p>
        </p:txBody>
      </p:sp>
      <p:pic>
        <p:nvPicPr>
          <p:cNvPr id="9" name="Содержимое 8" descr="sub_7198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340768"/>
            <a:ext cx="2900671" cy="3729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ЛИДА ВАШКЕВИЧ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27984" y="1268761"/>
            <a:ext cx="4258816" cy="460851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Лида искала бумагу для листовок. Листок за листком она собирала по всему городу, не без помощи друзей, в магазин скупая по паре листков в разных магазинах. Когда набиралась пачка, она прятала её на дно свое черной сумки и доставляла в условное место, а на следующий день весь город читал слова правды о сражениях Красной Армии под Москвой и Сталинградом.</a:t>
            </a:r>
          </a:p>
          <a:p>
            <a:pPr algn="just">
              <a:buNone/>
            </a:pPr>
            <a:r>
              <a:rPr lang="ru-RU" sz="1800" dirty="0" smtClean="0"/>
              <a:t>	Девочка предотвращала облавы на подпольщиков, обходя явочные квартиры по всему Гродно, и сообщая о ловушках.</a:t>
            </a:r>
            <a:endParaRPr lang="ru-RU" sz="1800" dirty="0"/>
          </a:p>
        </p:txBody>
      </p:sp>
      <p:pic>
        <p:nvPicPr>
          <p:cNvPr id="6" name="Содержимое 5" descr="Памятник Александру Чекалину в городе Чекалин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3827463" cy="36552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ЛИДА ВАШКЕВИЧ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27984" y="1268761"/>
            <a:ext cx="4258816" cy="460851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Лида Вашкевич передавала тайную информацию и секретные сообщения, переезжая поездом со станции на станцию.</a:t>
            </a:r>
          </a:p>
          <a:p>
            <a:pPr algn="just">
              <a:buNone/>
            </a:pPr>
            <a:r>
              <a:rPr lang="ru-RU" sz="1800" dirty="0" smtClean="0"/>
              <a:t>	Пионерка проносила взрывчатку всё в той же черной сумке. Она складывала взрывчатку на дно и засыпала сверху углём. Чтобы не вызвать подозрений, она шла мимо фашистских постов с сумкой специально не сгибаясь, ведь уголь намного легче взрывчатки.</a:t>
            </a:r>
          </a:p>
          <a:p>
            <a:pPr algn="just">
              <a:buNone/>
            </a:pPr>
            <a:r>
              <a:rPr lang="ru-RU" sz="1800" dirty="0" smtClean="0"/>
              <a:t>	За все подвиги Лида была награждена медалью `Партизану Отечественной войны` I степени. </a:t>
            </a:r>
            <a:endParaRPr lang="ru-RU" sz="1800" dirty="0"/>
          </a:p>
        </p:txBody>
      </p:sp>
      <p:pic>
        <p:nvPicPr>
          <p:cNvPr id="8" name="Содержимое 7" descr="Памятник Александру Чекалину в городе Чекалин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268760"/>
            <a:ext cx="2859493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ШУРА КОБЕР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851920" y="1268761"/>
            <a:ext cx="4834880" cy="4608512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Вместе с Витей Хоменко Шура Кобер боролся с фашистами в подпольной организации `Николаевский центр`. Выступал как разведчик: следил за передвижениями фашистских подразделений и вычислял местоположение засекреченных военных объектов немцев в окрестностях Николаева.</a:t>
            </a:r>
          </a:p>
          <a:p>
            <a:pPr algn="just">
              <a:buNone/>
            </a:pPr>
            <a:r>
              <a:rPr lang="ru-RU" sz="1600" dirty="0" smtClean="0"/>
              <a:t>	В 1942 году николаевские пионеры Шура Кобер и Витя Хоменко были отправлены в Москву, дабы передать важные документы командованию Красной армии, а заодно запросить припасы и новую радиостанцию для подполья - старая вышла из строя.</a:t>
            </a:r>
            <a:br>
              <a:rPr lang="ru-RU" sz="1600" dirty="0" smtClean="0"/>
            </a:br>
            <a:r>
              <a:rPr lang="ru-RU" sz="1600" dirty="0" smtClean="0"/>
              <a:t>Пионерам удалось успешно пересечь фронтовую линию и добраться до Москвы, выполнив своё важное задание. Обратно они вернулись на военном самолёте, с которого они десантировались в окрестностях Николаева.</a:t>
            </a:r>
            <a:endParaRPr lang="ru-RU" sz="1600" dirty="0"/>
          </a:p>
        </p:txBody>
      </p:sp>
      <p:pic>
        <p:nvPicPr>
          <p:cNvPr id="6" name="Содержимое 5" descr="Памятник Александру Чекалину в городе Чекалин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340768"/>
            <a:ext cx="2711299" cy="3687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ШУРА КОБЕР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707904" y="1268761"/>
            <a:ext cx="4978896" cy="2664295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В ноябре 1942 года пионеры-герои Шура Кобер и Витя Хоменко были арестованы немцами - подпольщиков сдал фашистский шпион, внедрённый в "Николаевский центр". В течение нескольких долгих дней фашисты пытали Шуру </a:t>
            </a:r>
            <a:r>
              <a:rPr lang="ru-RU" sz="1800" dirty="0" err="1" smtClean="0"/>
              <a:t>Кобера</a:t>
            </a:r>
            <a:r>
              <a:rPr lang="ru-RU" sz="1800" dirty="0" smtClean="0"/>
              <a:t>, а 5 декабря 1942 года его прилюдно казнили через повешение.</a:t>
            </a:r>
          </a:p>
          <a:p>
            <a:pPr algn="just">
              <a:buNone/>
            </a:pPr>
            <a:r>
              <a:rPr lang="ru-RU" sz="1800" dirty="0" smtClean="0"/>
              <a:t>	Награжден орденом Отечественной войны </a:t>
            </a:r>
            <a:br>
              <a:rPr lang="ru-RU" sz="1800" dirty="0" smtClean="0"/>
            </a:br>
            <a:r>
              <a:rPr lang="ru-RU" sz="1800" dirty="0" smtClean="0"/>
              <a:t>1 степени посмертно.</a:t>
            </a:r>
            <a:endParaRPr lang="ru-RU" sz="1800" dirty="0"/>
          </a:p>
        </p:txBody>
      </p:sp>
      <p:pic>
        <p:nvPicPr>
          <p:cNvPr id="8" name="Содержимое 7" descr="Памятник Шуре Коберу и Вите Хоменко в Николаеве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2952328" cy="3937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779912" y="45091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1Isadora M Bold" pitchFamily="18" charset="2"/>
              </a:rPr>
              <a:t>Памятник Шуре </a:t>
            </a:r>
            <a:r>
              <a:rPr lang="ru-RU" dirty="0" err="1" smtClean="0">
                <a:latin typeface="1Isadora M Bold" pitchFamily="18" charset="2"/>
              </a:rPr>
              <a:t>Коберу</a:t>
            </a:r>
            <a:r>
              <a:rPr lang="ru-RU" dirty="0" smtClean="0">
                <a:latin typeface="1Isadora M Bold" pitchFamily="18" charset="2"/>
              </a:rPr>
              <a:t> и Вите Хоменко в Николаеве</a:t>
            </a:r>
            <a:endParaRPr lang="ru-RU" dirty="0">
              <a:latin typeface="1Isadora M Bold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ТАНЯ САВИЧЕВА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7" name="Содержимое 6" descr="5618315-a6675b6516ac464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3600400" cy="3789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5976" y="1268761"/>
            <a:ext cx="4330824" cy="4608512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Имя ленинградской девочки - Тани Савичевой стало бессмертным. Таня Савичева не стреляла в фашистов, не была разведчицей у партизан. Она просто жила в родном городе в очень трудное время. Но, может быть, фашисты потому и не вошли в Ленинград, что в нём жила Таня Савичева, и жило много других девчонок и мальчишек, которые так и остались навсегда в своём времени.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ВОЛОДЯ ЩЕРБАЦЕВИЧ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995936" y="1196753"/>
            <a:ext cx="4690864" cy="468052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Когда фашисты оккупировали Минск, по всей республике развернулась великая битва с захватчиками. В рядах невидимого фронта подпольщиков были Ольга Федоровна Щербацевич, мать Володи, и сам Володя. У себя на квартире они устроили госпиталь, где выхаживали раненых красногвардейцев, доставляли лекарства, устроили побег наших раненых бойцов из фашистского плена. Фашистам удалось выследить подполье. Они пытали Володю и его мать, стремясь во что бы то ни стало дознаться, кто руководит подпольем. Но ни слова не добились фашисты.  26 октября 1941 года Володя и его мать Ольга Федоровна были повешены.</a:t>
            </a:r>
            <a:endParaRPr lang="ru-RU" sz="1800" dirty="0"/>
          </a:p>
        </p:txBody>
      </p:sp>
      <p:pic>
        <p:nvPicPr>
          <p:cNvPr id="10" name="Содержимое 9" descr="5618684-5160c7a7c95fc34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2880320" cy="3784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80728"/>
          </a:xfrm>
        </p:spPr>
        <p:txBody>
          <a:bodyPr>
            <a:normAutofit/>
          </a:bodyPr>
          <a:lstStyle/>
          <a:p>
            <a:pPr algn="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СОКОЛЕНОК САША КОЛЕСНИКОВ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99992" y="1196753"/>
            <a:ext cx="4186808" cy="4680520"/>
          </a:xfrm>
        </p:spPr>
        <p:txBody>
          <a:bodyPr>
            <a:noAutofit/>
          </a:bodyPr>
          <a:lstStyle/>
          <a:p>
            <a:pPr algn="just"/>
            <a:r>
              <a:rPr lang="ru-RU" sz="1700" dirty="0" smtClean="0"/>
              <a:t>Санька. Саня. Сан </a:t>
            </a:r>
            <a:r>
              <a:rPr lang="ru-RU" sz="1700" dirty="0" err="1" smtClean="0"/>
              <a:t>Саныч</a:t>
            </a:r>
            <a:r>
              <a:rPr lang="ru-RU" sz="1700" dirty="0" smtClean="0"/>
              <a:t>... Так называли его боевые друзья. А в указах о награждении звучало неизменно гордо и весомо - Александр Александрович Колесников. Сане удавалось то, что оказывалось не под силу взрослым - добывал разведывательные данные буквально под носом у врага. Ему поручили выяснить, куда ведет стратегическая ветка оптоволоконного канала, того, что усиленно охранялся. Саня проследил весь его путь, а потом, взбираясь на деревья, обозначил его кусками белой материи - с самолетов цель видна была отлично.</a:t>
            </a:r>
            <a:endParaRPr lang="ru-RU" sz="1700" dirty="0"/>
          </a:p>
        </p:txBody>
      </p:sp>
      <p:pic>
        <p:nvPicPr>
          <p:cNvPr id="8" name="Рисунок 7" descr="5618684-5160c7a7c95fc34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2566915" cy="3796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80728"/>
          </a:xfrm>
        </p:spPr>
        <p:txBody>
          <a:bodyPr>
            <a:normAutofit/>
          </a:bodyPr>
          <a:lstStyle/>
          <a:p>
            <a:pPr algn="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СОКОЛЕНОК САША КОЛЕСНИКОВ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99992" y="1196753"/>
            <a:ext cx="4186808" cy="468052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Однажды, во время переправы через Вислу, произошло удивительное: Саня совершенно случайно встретил того самого лётчика-подполковника, который направлял его на поиск секретной ж/</a:t>
            </a:r>
            <a:r>
              <a:rPr lang="ru-RU" sz="1600" dirty="0" err="1" smtClean="0"/>
              <a:t>д-ветки</a:t>
            </a:r>
            <a:r>
              <a:rPr lang="ru-RU" sz="1600" dirty="0" smtClean="0"/>
              <a:t>. Лётчик очень обрадовался: </a:t>
            </a:r>
            <a:r>
              <a:rPr lang="ru-RU" sz="1600" i="1" dirty="0" smtClean="0"/>
              <a:t>«Я тебя полгода разыскиваю! Слово дал: если живой, обязательно найду!»</a:t>
            </a:r>
            <a:r>
              <a:rPr lang="ru-RU" sz="1600" dirty="0" smtClean="0"/>
              <a:t> Танкисты отпустили Сашку в гости в авиаполк на одни сутки, и там он познакомился с пилотами, которые по его наводке разбомбили ту секретную ветку. Героя задарили шоколадом и даже покатали на самолётах. В завершение визита весь авиаполк построился, и Сан </a:t>
            </a:r>
            <a:r>
              <a:rPr lang="ru-RU" sz="1600" dirty="0" err="1" smtClean="0"/>
              <a:t>Санычу</a:t>
            </a:r>
            <a:r>
              <a:rPr lang="ru-RU" sz="1600" dirty="0" smtClean="0"/>
              <a:t> Колесникову торжественно вручили орден Славы III степени.</a:t>
            </a:r>
            <a:endParaRPr lang="ru-RU" sz="1600" dirty="0"/>
          </a:p>
        </p:txBody>
      </p:sp>
      <p:pic>
        <p:nvPicPr>
          <p:cNvPr id="10" name="Содержимое 5" descr="1.01_Саша_Колесников-fill-218x3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2650790" cy="3781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80728"/>
          </a:xfrm>
        </p:spPr>
        <p:txBody>
          <a:bodyPr>
            <a:normAutofit/>
          </a:bodyPr>
          <a:lstStyle/>
          <a:p>
            <a:pPr algn="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СОКОЛЕНОК САША КОЛЕСНИКОВ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179512" y="1196753"/>
            <a:ext cx="8507288" cy="4608511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16 апреля 1945 года в Германии Саша подбил немецкий танк «Тигр». На перекрестке небольшого городка сошлись лоб в лоб два танка: наш и германский. Сан </a:t>
            </a:r>
            <a:r>
              <a:rPr lang="ru-RU" sz="1600" dirty="0" err="1" smtClean="0"/>
              <a:t>Саныч</a:t>
            </a:r>
            <a:r>
              <a:rPr lang="ru-RU" sz="1600" dirty="0" smtClean="0"/>
              <a:t> был за наводчика, выстрелил первым и попал немцу </a:t>
            </a:r>
            <a:r>
              <a:rPr lang="ru-RU" sz="1600" dirty="0" err="1" smtClean="0"/>
              <a:t>подкалиберным</a:t>
            </a:r>
            <a:r>
              <a:rPr lang="ru-RU" sz="1600" dirty="0" smtClean="0"/>
              <a:t> снарядом под башню. У врага взорвался боекомплект, и тяжеленная башня «Тигра» отлетела, как лёгкий мячик.</a:t>
            </a:r>
          </a:p>
          <a:p>
            <a:pPr algn="just"/>
            <a:r>
              <a:rPr lang="ru-RU" sz="1600" dirty="0" smtClean="0"/>
              <a:t>А вот 29 апреля немецкий фаустпатрон поджёг Сашкин танк. Весь экипаж погиб. В живых остался только Сан </a:t>
            </a:r>
            <a:r>
              <a:rPr lang="ru-RU" sz="1600" dirty="0" err="1" smtClean="0"/>
              <a:t>Саныч</a:t>
            </a:r>
            <a:r>
              <a:rPr lang="ru-RU" sz="1600" dirty="0" smtClean="0"/>
              <a:t>. И то, лишь потому, что за пару секунд до взрыва </a:t>
            </a:r>
            <a:r>
              <a:rPr lang="ru-RU" sz="1600" dirty="0" err="1" smtClean="0"/>
              <a:t>боеукладки</a:t>
            </a:r>
            <a:r>
              <a:rPr lang="ru-RU" sz="1600" dirty="0" smtClean="0"/>
              <a:t> механик-водитель схватил его за ноги и выкинул через передний люк. Сильно израненного Сашку доставили в госпиталь. Он очнулся только 8 мая. Госпиталь находился в пригороде Берлина </a:t>
            </a:r>
            <a:r>
              <a:rPr lang="ru-RU" sz="1600" dirty="0" err="1" smtClean="0"/>
              <a:t>Карлсхорсте</a:t>
            </a:r>
            <a:r>
              <a:rPr lang="ru-RU" sz="1600" dirty="0" smtClean="0"/>
              <a:t>, как раз напротив здания, где подписывали Акт о капитуляции Германии. Узнав об этом, раненые, не обращая внимания ни на врачей, ни на собственные раны, веселились, как могли: прыгали, плясали, кричали и обнимали друг друга. Пришедшего в сознание Сашку уложили на </a:t>
            </a:r>
            <a:r>
              <a:rPr lang="ru-RU" sz="1600" dirty="0" err="1" smtClean="0"/>
              <a:t>простынЮ</a:t>
            </a:r>
            <a:r>
              <a:rPr lang="ru-RU" sz="1600" dirty="0" smtClean="0"/>
              <a:t> и подтащили к окну, чтобы показать ему, как после подписания капитуляции выходит маршал Жуков. Это была </a:t>
            </a:r>
            <a:r>
              <a:rPr lang="ru-RU" sz="1600" b="1" dirty="0" smtClean="0"/>
              <a:t>ПОБЕДА!</a:t>
            </a:r>
          </a:p>
          <a:p>
            <a:pPr algn="just"/>
            <a:r>
              <a:rPr lang="ru-RU" sz="1600" dirty="0" smtClean="0"/>
              <a:t>В родительский дом на Беговой улице нашей столицы соколёнок вернулся летом </a:t>
            </a:r>
            <a:br>
              <a:rPr lang="ru-RU" sz="1600" dirty="0" smtClean="0"/>
            </a:br>
            <a:r>
              <a:rPr lang="ru-RU" sz="1600" dirty="0" smtClean="0"/>
              <a:t>1945 года. На его гимнастерке красовались два ордена и пять медалей.</a:t>
            </a:r>
          </a:p>
          <a:p>
            <a:pPr algn="just">
              <a:buNone/>
            </a:pPr>
            <a:r>
              <a:rPr lang="ru-RU" sz="1600" dirty="0" smtClean="0"/>
              <a:t>	                                   Сан </a:t>
            </a:r>
            <a:r>
              <a:rPr lang="ru-RU" sz="1600" dirty="0" err="1" smtClean="0"/>
              <a:t>Саныч</a:t>
            </a:r>
            <a:r>
              <a:rPr lang="ru-RU" sz="1600" dirty="0" smtClean="0"/>
              <a:t> Колесников прожил долгую жизнь. Он скончался в 2001 году </a:t>
            </a:r>
          </a:p>
          <a:p>
            <a:pPr>
              <a:buNone/>
            </a:pPr>
            <a:r>
              <a:rPr lang="ru-RU" sz="1600" dirty="0" smtClean="0"/>
              <a:t>	                                   в Москве, в возрасте 70 лет.</a:t>
            </a:r>
          </a:p>
          <a:p>
            <a:pPr algn="just"/>
            <a:endParaRPr lang="ru-RU" sz="1600" dirty="0" smtClean="0"/>
          </a:p>
          <a:p>
            <a:pPr algn="just"/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80728"/>
          </a:xfrm>
        </p:spPr>
        <p:txBody>
          <a:bodyPr>
            <a:normAutofit/>
          </a:bodyPr>
          <a:lstStyle/>
          <a:p>
            <a:pPr algn="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«МОЛОДАЯ ГВАРДИЯ»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292080" y="1196753"/>
            <a:ext cx="3394720" cy="4680519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После захвата фашистами г. Краснодона (Донбасс) в нем образовалось несколько молодежных антифашистских групп. 30 сентября 1942 г. на основе этих групп была создана подпольная комсомольская организация Молодая Гвардия. Руководилась организация партийным подпольем (глава - Ф.П. Лютиков). В состав </a:t>
            </a:r>
            <a:br>
              <a:rPr lang="ru-RU" sz="1600" dirty="0" smtClean="0"/>
            </a:br>
            <a:r>
              <a:rPr lang="ru-RU" sz="1600" dirty="0" smtClean="0"/>
              <a:t>штаба вошли О.В. Кошевой </a:t>
            </a:r>
            <a:br>
              <a:rPr lang="ru-RU" sz="1600" dirty="0" smtClean="0"/>
            </a:br>
            <a:r>
              <a:rPr lang="ru-RU" sz="1600" dirty="0" smtClean="0"/>
              <a:t>(комиссар Молодой Гвардии),</a:t>
            </a:r>
            <a:br>
              <a:rPr lang="ru-RU" sz="1600" dirty="0" smtClean="0"/>
            </a:br>
            <a:r>
              <a:rPr lang="ru-RU" sz="1600" dirty="0" smtClean="0"/>
              <a:t>И.В.  </a:t>
            </a:r>
            <a:r>
              <a:rPr lang="ru-RU" sz="1600" dirty="0" err="1" smtClean="0"/>
              <a:t>Туркенич</a:t>
            </a:r>
            <a:r>
              <a:rPr lang="ru-RU" sz="1600" dirty="0" smtClean="0"/>
              <a:t> (командир), </a:t>
            </a:r>
            <a:br>
              <a:rPr lang="ru-RU" sz="1600" dirty="0" smtClean="0"/>
            </a:br>
            <a:r>
              <a:rPr lang="ru-RU" sz="1600" dirty="0" smtClean="0"/>
              <a:t>У. М. Громова, И. А. </a:t>
            </a:r>
            <a:r>
              <a:rPr lang="ru-RU" sz="1600" dirty="0" err="1" smtClean="0"/>
              <a:t>Земнухов</a:t>
            </a:r>
            <a:r>
              <a:rPr lang="ru-RU" sz="1600" dirty="0" smtClean="0"/>
              <a:t>, </a:t>
            </a:r>
            <a:br>
              <a:rPr lang="ru-RU" sz="1600" dirty="0" smtClean="0"/>
            </a:br>
            <a:r>
              <a:rPr lang="ru-RU" sz="1600" dirty="0" smtClean="0"/>
              <a:t>В. И.  Левашов, С. Г. Тюленин, </a:t>
            </a:r>
            <a:br>
              <a:rPr lang="ru-RU" sz="1600" dirty="0" smtClean="0"/>
            </a:br>
            <a:r>
              <a:rPr lang="ru-RU" sz="1600" dirty="0" smtClean="0"/>
              <a:t>Л.Г. Шевцова и В.И. </a:t>
            </a:r>
            <a:r>
              <a:rPr lang="ru-RU" sz="1600" dirty="0" err="1" smtClean="0"/>
              <a:t>Третьякевич</a:t>
            </a:r>
            <a:r>
              <a:rPr lang="ru-RU" sz="1600" dirty="0" smtClean="0"/>
              <a:t>. </a:t>
            </a:r>
            <a:br>
              <a:rPr lang="ru-RU" sz="1600" dirty="0" smtClean="0"/>
            </a:br>
            <a:r>
              <a:rPr lang="ru-RU" sz="1600" dirty="0" smtClean="0"/>
              <a:t>В организации состояло </a:t>
            </a:r>
            <a:br>
              <a:rPr lang="ru-RU" sz="1600" dirty="0" smtClean="0"/>
            </a:br>
            <a:r>
              <a:rPr lang="ru-RU" sz="1600" dirty="0" smtClean="0"/>
              <a:t>91 человек. </a:t>
            </a:r>
            <a:endParaRPr lang="ru-RU" sz="1600" dirty="0"/>
          </a:p>
        </p:txBody>
      </p:sp>
      <p:pic>
        <p:nvPicPr>
          <p:cNvPr id="4" name="Рисунок 3" descr="5618670-4efa0cfa6e25a2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5349426" cy="3900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80728"/>
          </a:xfrm>
        </p:spPr>
        <p:txBody>
          <a:bodyPr>
            <a:normAutofit/>
          </a:bodyPr>
          <a:lstStyle/>
          <a:p>
            <a:pPr algn="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«МОЛОДАЯ ГВАРДИЯ»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3491880" y="1196753"/>
            <a:ext cx="5194920" cy="4680519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Молодогвардейцы распространяли </a:t>
            </a:r>
            <a:r>
              <a:rPr lang="ru-RU" sz="1600" dirty="0" err="1" smtClean="0"/>
              <a:t>антифашисткие</a:t>
            </a:r>
            <a:r>
              <a:rPr lang="ru-RU" sz="1600" dirty="0" smtClean="0"/>
              <a:t> листовки, уничтожали вражеские автомашины. В канун годовщины Октябрьской революции ими в городе были вывешены советские флаги. 15 ноября 1942 г. молодогвардейцы освободили из фашистского концлагеря 70 советских военнопленных. Было также освобождено 20 советских военнопленных, находившихся в больнице. В ночь на 6 декабря 1942 г. бойцы Молодой Гвардии подожгли здание фашистской биржи труда, благодаря чему около 2 тысяч человек были спасены от угона в немецкое рабство. Коммунисты-подпольщики и молодогвардейцы готовили вооруженное восстание, с целью уничтожить фашистский гарнизон и выступить навстречу советским войскам. Но в результате предательства `Молодая Гвардия` была раскрыта.</a:t>
            </a:r>
            <a:endParaRPr lang="ru-RU" sz="1600" dirty="0"/>
          </a:p>
        </p:txBody>
      </p:sp>
      <p:pic>
        <p:nvPicPr>
          <p:cNvPr id="6" name="Рисунок 5" descr="Почтовая марка СССР, 1965 год. Фильм «Молодая гвардия» режиссёра Сергея Герасимова (1948 год)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40768"/>
            <a:ext cx="3048000" cy="218541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95536" y="3717032"/>
            <a:ext cx="3096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1Isadora M Bold" pitchFamily="18" charset="2"/>
              </a:rPr>
              <a:t>Почтовая марка СССР, 1965 год. Фильм «Молодая гвардия» режиссёра Сергея Герасимова (1948 год).</a:t>
            </a:r>
            <a:endParaRPr lang="ru-RU" dirty="0">
              <a:latin typeface="1Isadora M Bold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80728"/>
          </a:xfrm>
        </p:spPr>
        <p:txBody>
          <a:bodyPr>
            <a:normAutofit/>
          </a:bodyPr>
          <a:lstStyle/>
          <a:p>
            <a:pPr algn="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«МОЛОДАЯ ГВАРДИЯ»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148064" y="1196753"/>
            <a:ext cx="3538736" cy="4680519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В фашистских застенках молодогвардейцы мужественно выдержали чудовищные пытки. 15, 16 и 31 января 1943 г. фашисты сбросили частью живыми, частью расстрелянными 71 человек в шурф шахты № 5. 9 февраля </a:t>
            </a:r>
            <a:br>
              <a:rPr lang="ru-RU" sz="1600" dirty="0" smtClean="0"/>
            </a:br>
            <a:r>
              <a:rPr lang="ru-RU" sz="1600" dirty="0" smtClean="0"/>
              <a:t>1943 г. 5 молодогвардейцев были расстреляны в Гремучем лесу вблизи г. Ровеньки. Еще </a:t>
            </a:r>
            <a:br>
              <a:rPr lang="ru-RU" sz="1600" dirty="0" smtClean="0"/>
            </a:br>
            <a:r>
              <a:rPr lang="ru-RU" sz="1600" dirty="0" smtClean="0"/>
              <a:t>4 человека были расстреляны </a:t>
            </a:r>
            <a:br>
              <a:rPr lang="ru-RU" sz="1600" dirty="0" smtClean="0"/>
            </a:br>
            <a:r>
              <a:rPr lang="ru-RU" sz="1600" dirty="0" smtClean="0"/>
              <a:t>в других районах. От преследования полиции ушли лишь 11 человек, из которых один пропал позже без вести, а двое других погибли на фронте</a:t>
            </a:r>
            <a:endParaRPr lang="ru-RU" sz="1600" dirty="0"/>
          </a:p>
        </p:txBody>
      </p:sp>
      <p:pic>
        <p:nvPicPr>
          <p:cNvPr id="9" name="Рисунок 8" descr="Кадр_из_фильма_Молодая_гвард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4450458" cy="331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39552" y="4581128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1Isadora M Bold" pitchFamily="18" charset="2"/>
              </a:rPr>
              <a:t>Кадр из фильма </a:t>
            </a:r>
            <a:br>
              <a:rPr lang="ru-RU" dirty="0" smtClean="0">
                <a:latin typeface="1Isadora M Bold" pitchFamily="18" charset="2"/>
              </a:rPr>
            </a:br>
            <a:r>
              <a:rPr lang="ru-RU" dirty="0" smtClean="0">
                <a:latin typeface="1Isadora M Bold" pitchFamily="18" charset="2"/>
              </a:rPr>
              <a:t>«Молодая гвардия» (1948 год).</a:t>
            </a:r>
            <a:endParaRPr lang="ru-RU" dirty="0">
              <a:latin typeface="1Isadora M Bold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0872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ПЕТР КЛЫПА - ОДИН ИЗ ЗАЩИТНИКОВ </a:t>
            </a:r>
            <a:b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БРЕСТСКОЙ КРЕПОСТИ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1" name="Содержимое 10" descr="Кадр_из_фильма_Молодая_гвард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5"/>
            <a:ext cx="2232248" cy="3555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491880" y="1268761"/>
            <a:ext cx="5194920" cy="46085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22 июня 1941 года началась ВОВ. В 4 часа утра фашистская Германия перешла рубежи нашей страны, начала бомбить города и села. Первым на себя принял удар город-герой Брест.</a:t>
            </a:r>
            <a:br>
              <a:rPr lang="ru-RU" dirty="0" smtClean="0"/>
            </a:br>
            <a:r>
              <a:rPr lang="ru-RU" dirty="0" smtClean="0"/>
              <a:t>В подвале 333-го стрелкового полка находились подростки, воспитанники музыкантских взводов: Петя Васильев, Петя Котельников, Коля Новиков, Володя Измайлов, Петя Клыпа.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0872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ПЕТР КЛЫПА - ОДИН ИЗ ЗАЩИТНИКОВ </a:t>
            </a:r>
            <a:b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БРЕСТСКОЙ КРЕПОСТИ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779912" y="1196752"/>
            <a:ext cx="4906888" cy="4680521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Когда началась война, Пете Клыпе шел пятнадцатый год. Ежечасно рискуя жизнью, Петя выполнял трудные и опасные задания, участвовал в боях и в то же время был всегда весел, бодр, постоянно напевал какую-то песенку, и один вид этого удалого, неунывающего мальчика поднимал дух бойцов, прибавлял им силы. Он успевал и выполнять поручения командиров, и воевать вместе с бойцами. Он метко стрелял, и не один гитлеровец нашел свой конец там, в крепости, от его пуль. Он даже ходил в штыковые атаки с винтовкой, которая была больше его, или с маленьким пистолетом, добытым в обнаруженном им складе. Бойцы тоже берегли своего юного товарища и, заметив, что он идет вместе с ними в атаку, прогоняли его назад, в казармы, но Петя, чуть приотстав, тотчас же присоединялся к другой группе атакующих.</a:t>
            </a:r>
            <a:endParaRPr lang="ru-RU" sz="1600" dirty="0"/>
          </a:p>
        </p:txBody>
      </p:sp>
      <p:pic>
        <p:nvPicPr>
          <p:cNvPr id="6" name="Содержимое 5" descr="Кадр_из_фильма_Молодая_гвард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372121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67544" y="4221088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1Isadora M Bold" pitchFamily="18" charset="2"/>
              </a:rPr>
              <a:t>Брестская крепость</a:t>
            </a:r>
            <a:endParaRPr lang="ru-RU" dirty="0">
              <a:latin typeface="1Isadora M Bold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0872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ПЕТР КЛЫПА - ОДИН ИЗ ЗАЩИТНИКОВ </a:t>
            </a:r>
            <a:b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БРЕСТСКОЙ КРЕПОСТИ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995936" y="1124744"/>
            <a:ext cx="4752528" cy="4680521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Когда оставаться в крепости уже не было возможности, дети и женщины вышли навстречу врагу с белым флагом. Петю Котельникова и Володю Измайлова отвели в группу раненых бойцов и погнали за реку Буг. Воспитанников музыкантских взводов: Петю Котельникова, Петю Клыпу, Володю Измайлова, Колю Новикова и Володю </a:t>
            </a:r>
            <a:r>
              <a:rPr lang="ru-RU" sz="1600" dirty="0" err="1" smtClean="0"/>
              <a:t>Казьмина</a:t>
            </a:r>
            <a:r>
              <a:rPr lang="ru-RU" sz="1600" dirty="0" smtClean="0"/>
              <a:t> - поместили в лагерь для военнопленных, затем их перевели в брестскую тюрьму. Петя Клыпа убедил одного немецкого офицера, что все подростки являются жителями ближайшей деревни и попали в тюрьму за то, что советским военнопленным дали хлеба. Их отпустили. Они укрылись у жителей Брестской области. </a:t>
            </a:r>
            <a:endParaRPr lang="ru-RU" sz="1600" dirty="0"/>
          </a:p>
        </p:txBody>
      </p:sp>
      <p:pic>
        <p:nvPicPr>
          <p:cNvPr id="10" name="Содержимое 9" descr="5612491-d43804db1bcafaa0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042193" cy="2240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51520" y="3933056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1Isadora M Bold" pitchFamily="18" charset="2"/>
              </a:rPr>
              <a:t>Художник Петр Кривоногов . </a:t>
            </a:r>
          </a:p>
          <a:p>
            <a:pPr algn="ctr"/>
            <a:r>
              <a:rPr lang="ru-RU" dirty="0" smtClean="0">
                <a:latin typeface="1Isadora M Bold" pitchFamily="18" charset="2"/>
              </a:rPr>
              <a:t>`Защитники Брестской крепости`</a:t>
            </a:r>
            <a:br>
              <a:rPr lang="ru-RU" dirty="0" smtClean="0">
                <a:latin typeface="1Isadora M Bold" pitchFamily="18" charset="2"/>
              </a:rPr>
            </a:br>
            <a:endParaRPr lang="ru-RU" dirty="0">
              <a:latin typeface="1Isadora M Bold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ТАНЯ САВИЧЕВА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5976" y="1268761"/>
            <a:ext cx="4330824" cy="460851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2000" dirty="0" smtClean="0"/>
              <a:t>Танин дневник был обнаружен в пустой, полностью вымершей квартире. Он хранится в музее Пискаревского кладбища, до сих пор волнует людей и известен всему миру. Девять страничек из ее дневника, с трудом выведенных обессиленной рукой, стали документом потрясающей силы. Когда началась война, Таня училась в третьем классе 35-й школы. На одной из дверей школы теперь висит табличка: В этом классе училась Таня Савичева. Здесь и создан музей девочки блокадного Ленинграда. На стене большой портрет Тани. Он в центре внимания каждого, кто приходит сюда. Горит вечный огонь. На всю стену фотография памятника детям блокадного Ленинграда Цветок жизни. Белый цветок тянется к солнцу. Со всех сторон его обступили мрачные валуны, рядом встали противотанковые надолбы, а цветок рвется вверх, к солнцу. На его венчике веселое лицо мальчугана и детским почерком написаны слова: Пусть всегда будет солнце! Рядом с цветком на камне запечатлены строки дневника Тани. Здесь, в музее, они воспроизведены крупно, листок за листком и каждый, кто заходит сюда с волнением читает из дневника строчки.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И три последние строчки заключают ее дневник: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`Савичевы умерли. Умерли все. Осталась одна Таня`.</a:t>
            </a:r>
            <a:endParaRPr lang="ru-RU" sz="2000" dirty="0"/>
          </a:p>
        </p:txBody>
      </p:sp>
      <p:pic>
        <p:nvPicPr>
          <p:cNvPr id="8" name="Содержимое 7" descr="Tanya_Savicheva_Diar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4038600" cy="2772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23528" y="450912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1Isadora M Bold" pitchFamily="18" charset="2"/>
              </a:rPr>
              <a:t>Страницы дневника</a:t>
            </a:r>
            <a:endParaRPr lang="ru-RU" sz="2800" dirty="0">
              <a:latin typeface="1Isadora M Bold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0872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ПЕТР КЛЫПА - ОДИН ИЗ ЗАЩИТНИКОВ </a:t>
            </a:r>
            <a:b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БРЕСТСКОЙ КРЕПОСТИ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4008" y="1124744"/>
            <a:ext cx="4104456" cy="4680521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Петя Клыпа оказался в Германии, после освобождения в 1945 году, он вернулся на свою родину в Брянск и там работал и жил вместе с матерью, пока в 1949 году не был осужден и реабилитирован в 1956 году. Рядом с ним воевали Коля Новиков, Петя Котельников, Валя Зенкина и другие.</a:t>
            </a:r>
            <a:endParaRPr lang="ru-RU" sz="2000" dirty="0"/>
          </a:p>
        </p:txBody>
      </p:sp>
      <p:pic>
        <p:nvPicPr>
          <p:cNvPr id="7" name="Содержимое 6" descr="Кадр_из_фильма_Молодая_гвард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556792"/>
            <a:ext cx="4536504" cy="3428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0872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МАРИЯ ЩЕРБАК – ПУЛЕМЁТЧИЦА </a:t>
            </a:r>
            <a:b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ПО ПРОЗВИЩУ «ВОЛОДЬКА»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3635896" y="1124744"/>
            <a:ext cx="5112568" cy="4680521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Ушла на фронт в 15 лет под именем своего погибшего на фронте брата Владимира. Стала пулеметчицей 148-й стрелковой дивизии.</a:t>
            </a:r>
          </a:p>
          <a:p>
            <a:pPr algn="just">
              <a:buNone/>
            </a:pPr>
            <a:r>
              <a:rPr lang="ru-RU" sz="1800" dirty="0" smtClean="0"/>
              <a:t>	Понимая, что к девушке на фронте будет меньше доверия, Мария пошла на хитрость. Она постриглась под «канадку» и выдала себя за мальчишку, назвавшись в память о погибшем брате Володькой. Рядовой Щербак прибыл в расположение 664–го полка 148–</a:t>
            </a:r>
            <a:r>
              <a:rPr lang="ru-RU" sz="1800" dirty="0" err="1" smtClean="0"/>
              <a:t>й</a:t>
            </a:r>
            <a:r>
              <a:rPr lang="ru-RU" sz="1800" dirty="0" smtClean="0"/>
              <a:t> стрелковой дивизии 13–</a:t>
            </a:r>
            <a:r>
              <a:rPr lang="ru-RU" sz="1800" dirty="0" err="1" smtClean="0"/>
              <a:t>й</a:t>
            </a:r>
            <a:r>
              <a:rPr lang="ru-RU" sz="1800" dirty="0" smtClean="0"/>
              <a:t> армии. Два месяца никто ни о чём не догадывался. Её  тайна открылась случайно. В одном из боёв Марию ранили. Девушка потеряла сознание. Чтобы освободить дыхание, санитар рванул на её груди гимнастерку…Тут–то всё и вскрылось.</a:t>
            </a:r>
            <a:endParaRPr lang="ru-RU" sz="1800" dirty="0"/>
          </a:p>
        </p:txBody>
      </p:sp>
      <p:pic>
        <p:nvPicPr>
          <p:cNvPr id="6" name="Содержимое 5" descr="Кадр_из_фильма_Молодая_гварди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2797911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0872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МАРИЯ ЩЕРБАК – ПУЛЕМЁТЧИЦА </a:t>
            </a:r>
            <a:b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2800" b="1" dirty="0" smtClean="0">
                <a:solidFill>
                  <a:schemeClr val="bg1">
                    <a:lumMod val="95000"/>
                  </a:schemeClr>
                </a:solidFill>
              </a:rPr>
              <a:t>ПО ПРОЗВИЩУ «ВОЛОДЬКА»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699792" y="1124745"/>
            <a:ext cx="6048672" cy="468052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 Дралась Мария отчаянно, о её храбрости слагали легенды. Слава о ней быстро разлетелась по войскам. Бойцы шутили: «Раз Володька с нами, значит победим».</a:t>
            </a:r>
          </a:p>
          <a:p>
            <a:pPr algn="just">
              <a:buNone/>
            </a:pPr>
            <a:r>
              <a:rPr lang="ru-RU" sz="1800" dirty="0" smtClean="0"/>
              <a:t>	О ней писали газеты. «Перед </a:t>
            </a:r>
            <a:r>
              <a:rPr lang="ru-RU" sz="1800" dirty="0" err="1" smtClean="0"/>
              <a:t>бруствертом</a:t>
            </a:r>
            <a:r>
              <a:rPr lang="ru-RU" sz="1800" dirty="0" smtClean="0"/>
              <a:t> пулемётчицы нашли свою смерть более сорока вражеских солдат», – писала в апреле 1943 г. фронтовая газета «Воин Родины».</a:t>
            </a:r>
          </a:p>
          <a:p>
            <a:pPr algn="just">
              <a:buNone/>
            </a:pPr>
            <a:r>
              <a:rPr lang="ru-RU" sz="1800" dirty="0" smtClean="0"/>
              <a:t>	За битву на Курской дуге Мария Щербак получила Орден Красного Знамени. В бою она прикрыла собой капитана от разрыва мины, а сама была тяжело ранена.</a:t>
            </a:r>
          </a:p>
          <a:p>
            <a:pPr algn="just">
              <a:buNone/>
            </a:pPr>
            <a:r>
              <a:rPr lang="ru-RU" sz="1800" dirty="0" smtClean="0"/>
              <a:t>	Мария закончила войну старшим лейтенантом. В годы войны была награждена: орденами Красной Звезды, Боевого Красного Знамени, Отечественной войны I степени и медалью `За Отвагу`.</a:t>
            </a:r>
          </a:p>
          <a:p>
            <a:pPr algn="just">
              <a:buNone/>
            </a:pPr>
            <a:r>
              <a:rPr lang="ru-RU" sz="1800" dirty="0" smtClean="0"/>
              <a:t>	10 сентября 1996 г., когда Марии Кузьминичны, легендарного «Володьки», не стало.</a:t>
            </a:r>
          </a:p>
        </p:txBody>
      </p:sp>
      <p:pic>
        <p:nvPicPr>
          <p:cNvPr id="7" name="Содержимое 6" descr="725417a7f8b0dd055ba68d9254dcd4d0e7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2664296" cy="3539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251520" y="1340769"/>
            <a:ext cx="4968552" cy="37444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/>
              <a:t>ВО ИМЯ ОТЧИЗНЫ, СОМНЕНЬЯ ПОПРАВ, </a:t>
            </a:r>
          </a:p>
          <a:p>
            <a:pPr algn="ctr">
              <a:buNone/>
            </a:pPr>
            <a:r>
              <a:rPr lang="ru-RU" sz="1800" dirty="0" smtClean="0"/>
              <a:t>ЧТОБ ЗЛОГО ВРАГА ПОБЕДИТЬ, </a:t>
            </a:r>
          </a:p>
          <a:p>
            <a:pPr algn="ctr">
              <a:buNone/>
            </a:pPr>
            <a:r>
              <a:rPr lang="ru-RU" sz="1800" dirty="0" smtClean="0"/>
              <a:t>ВЫ ОТДАЛИ ЖИЗНИ, ТАК И НЕ УЗНАВ, </a:t>
            </a:r>
          </a:p>
          <a:p>
            <a:pPr algn="ctr">
              <a:buNone/>
            </a:pPr>
            <a:r>
              <a:rPr lang="ru-RU" sz="1800" dirty="0" smtClean="0"/>
              <a:t>КАК ВСЁ-ТАКИ ЗДОРОВО ЖИТЬ! </a:t>
            </a:r>
          </a:p>
          <a:p>
            <a:pPr algn="ctr">
              <a:buNone/>
            </a:pPr>
            <a:r>
              <a:rPr lang="ru-RU" sz="1800" dirty="0" smtClean="0"/>
              <a:t>МЫ БУДЕМ ВАС </a:t>
            </a:r>
            <a:r>
              <a:rPr lang="ru-RU" sz="1800" dirty="0" smtClean="0"/>
              <a:t>ПОМНИТЬ </a:t>
            </a:r>
            <a:r>
              <a:rPr lang="ru-RU" sz="1800" dirty="0" smtClean="0"/>
              <a:t>И В СЕРДЦЕ ХРАНИТЬ</a:t>
            </a:r>
          </a:p>
          <a:p>
            <a:pPr algn="ctr">
              <a:buNone/>
            </a:pPr>
            <a:r>
              <a:rPr lang="ru-RU" sz="1800" dirty="0" smtClean="0"/>
              <a:t> ГЕРОЕВ СВОИХ ИМЕНА. </a:t>
            </a:r>
          </a:p>
          <a:p>
            <a:pPr algn="ctr">
              <a:buNone/>
            </a:pPr>
            <a:r>
              <a:rPr lang="ru-RU" sz="1800" dirty="0" smtClean="0"/>
              <a:t>ВЫ – ЖИЛИ, СРАЖАЛИСЬ, СМОГЛИ ПОБЕДИТЬ, </a:t>
            </a:r>
          </a:p>
          <a:p>
            <a:pPr algn="ctr">
              <a:buNone/>
            </a:pPr>
            <a:r>
              <a:rPr lang="ru-RU" sz="1800" dirty="0" smtClean="0"/>
              <a:t>ЧТОБ ВАМИ ГОРДИЛАСЬ СТРАНА!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</a:p>
          <a:p>
            <a:pPr algn="ctr">
              <a:buNone/>
            </a:pPr>
            <a:endParaRPr lang="ru-RU" sz="1600" dirty="0" smtClean="0"/>
          </a:p>
          <a:p>
            <a:endParaRPr lang="ru-RU" dirty="0"/>
          </a:p>
        </p:txBody>
      </p:sp>
      <p:pic>
        <p:nvPicPr>
          <p:cNvPr id="14" name="Рисунок 13" descr="klipartz.com (1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939581"/>
            <a:ext cx="4522052" cy="515371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US" sz="1600" dirty="0" smtClean="0">
                <a:hlinkClick r:id="rId2"/>
              </a:rPr>
              <a:t>https://ru.wikipedia.org/wiki/</a:t>
            </a:r>
            <a:r>
              <a:rPr lang="ru-RU" sz="1600" dirty="0" err="1" smtClean="0">
                <a:hlinkClick r:id="rId2"/>
              </a:rPr>
              <a:t>Савичева,_Татьяна_Николаевна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https://kulturologia.ru/blogs/090517/34476/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https://biographe.ru/politiki/arkadij-kamanin/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https://ru.wikipedia.org/wiki/</a:t>
            </a:r>
            <a:r>
              <a:rPr lang="ru-RU" sz="1600" dirty="0" err="1" smtClean="0">
                <a:hlinkClick r:id="rId5"/>
              </a:rPr>
              <a:t>Зенкина,_Валентина_Ивановна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https://histrf.ru/read/articles/komsomoliets-ghieroi-sasha-chiekalin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https://aif.ru/society/history/podvig_sashi_kak_srazhalsya_i_pogib_partizan-komsomolec_chekalin</a:t>
            </a:r>
            <a:endParaRPr lang="ru-RU" sz="1600" dirty="0" smtClean="0"/>
          </a:p>
          <a:p>
            <a:r>
              <a:rPr lang="en-US" sz="1600" dirty="0" smtClean="0">
                <a:hlinkClick r:id="rId8"/>
              </a:rPr>
              <a:t>https://spb.tsargrad.tv/articles/sasha-chekalin-kak-russkij-paren-zastavil-nemcev-sodrognutsja_190816</a:t>
            </a:r>
            <a:endParaRPr lang="ru-RU" sz="1600" dirty="0" smtClean="0"/>
          </a:p>
          <a:p>
            <a:r>
              <a:rPr lang="en-US" sz="1600" dirty="0" smtClean="0">
                <a:hlinkClick r:id="rId9"/>
              </a:rPr>
              <a:t>https://ru.wikipedia.org/wiki/</a:t>
            </a:r>
            <a:r>
              <a:rPr lang="ru-RU" sz="1600" dirty="0" err="1" smtClean="0">
                <a:hlinkClick r:id="rId9"/>
              </a:rPr>
              <a:t>Чекалин,_Александр_Павлович</a:t>
            </a:r>
            <a:endParaRPr lang="ru-RU" sz="1600" dirty="0" smtClean="0"/>
          </a:p>
          <a:p>
            <a:r>
              <a:rPr lang="en-US" sz="1600" dirty="0" smtClean="0">
                <a:hlinkClick r:id="rId10"/>
              </a:rPr>
              <a:t>https://vynderkind.ru/zvezdnie_roditeli/pionery-geroi_deti_priblizivshie_den_pobedy/</a:t>
            </a:r>
            <a:endParaRPr lang="ru-RU" sz="1600" dirty="0" smtClean="0"/>
          </a:p>
          <a:p>
            <a:r>
              <a:rPr lang="en-US" sz="1600" dirty="0" smtClean="0">
                <a:hlinkClick r:id="rId11"/>
              </a:rPr>
              <a:t>https://deti-geroi.ru/alfavit-vash.php?page=vashkevich-lidia</a:t>
            </a:r>
            <a:endParaRPr lang="ru-RU" sz="1600" dirty="0" smtClean="0"/>
          </a:p>
          <a:p>
            <a:r>
              <a:rPr lang="en-US" sz="1600" dirty="0" smtClean="0">
                <a:hlinkClick r:id="rId12"/>
              </a:rPr>
              <a:t>http://safe-rgs.ru/5194-pionery-geroi-shura-kober-i-vitya-homenko.html</a:t>
            </a:r>
            <a:endParaRPr lang="ru-RU" sz="1600" dirty="0" smtClean="0"/>
          </a:p>
          <a:p>
            <a:r>
              <a:rPr lang="en-US" sz="1600" dirty="0" smtClean="0">
                <a:hlinkClick r:id="rId13"/>
              </a:rPr>
              <a:t>https://ru.wikipedia.org/wiki/</a:t>
            </a:r>
            <a:r>
              <a:rPr lang="ru-RU" sz="1600" dirty="0" err="1" smtClean="0">
                <a:hlinkClick r:id="rId13"/>
              </a:rPr>
              <a:t>Кобер,_Александр_Павлович</a:t>
            </a:r>
            <a:endParaRPr lang="ru-RU" sz="1600" dirty="0" smtClean="0"/>
          </a:p>
          <a:p>
            <a:endParaRPr lang="ru-RU" sz="16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n-US" sz="1600" dirty="0" smtClean="0">
                <a:hlinkClick r:id="rId2"/>
              </a:rPr>
              <a:t>https://yavarda.ru/shurakober.html</a:t>
            </a:r>
            <a:endParaRPr lang="ru-RU" sz="1600" dirty="0" smtClean="0"/>
          </a:p>
          <a:p>
            <a:r>
              <a:rPr lang="en-US" sz="1600" dirty="0" smtClean="0">
                <a:hlinkClick r:id="rId3"/>
              </a:rPr>
              <a:t>https://yavarda.ru/volodiashcherbatsevich.html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https://polzam.ru/index.php/istorii/item/1016-sokoljonok-sasha-kolesnikov</a:t>
            </a:r>
            <a:endParaRPr lang="ru-RU" sz="1600" dirty="0" smtClean="0"/>
          </a:p>
          <a:p>
            <a:r>
              <a:rPr lang="en-US" sz="1600" dirty="0" smtClean="0">
                <a:hlinkClick r:id="rId5"/>
              </a:rPr>
              <a:t>https://ru.wikipedia.org/wiki/</a:t>
            </a:r>
            <a:r>
              <a:rPr lang="ru-RU" sz="1600" dirty="0" err="1" smtClean="0">
                <a:hlinkClick r:id="rId5"/>
              </a:rPr>
              <a:t>Молодая_гвардия_</a:t>
            </a:r>
            <a:r>
              <a:rPr lang="ru-RU" sz="1600" dirty="0" smtClean="0">
                <a:hlinkClick r:id="rId5"/>
              </a:rPr>
              <a:t>(</a:t>
            </a:r>
            <a:r>
              <a:rPr lang="ru-RU" sz="1600" dirty="0" err="1" smtClean="0">
                <a:hlinkClick r:id="rId5"/>
              </a:rPr>
              <a:t>подпольная_организация</a:t>
            </a:r>
            <a:r>
              <a:rPr lang="ru-RU" sz="1600" dirty="0" smtClean="0">
                <a:hlinkClick r:id="rId5"/>
              </a:rPr>
              <a:t>)</a:t>
            </a:r>
            <a:endParaRPr lang="ru-RU" sz="1600" dirty="0" smtClean="0"/>
          </a:p>
          <a:p>
            <a:r>
              <a:rPr lang="en-US" sz="1600" dirty="0" smtClean="0">
                <a:hlinkClick r:id="rId6"/>
              </a:rPr>
              <a:t>https://iz.ru/1453007/arsenii-zamostianov/neslomlennye-kak-srazhalis-za-rodinu-geroi-molodoi-gvardii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https://kulturologia.ru/blogs/121020/47797/</a:t>
            </a:r>
            <a:endParaRPr lang="ru-RU" sz="1600" dirty="0" smtClean="0"/>
          </a:p>
          <a:p>
            <a:r>
              <a:rPr lang="en-US" sz="1600" dirty="0" smtClean="0">
                <a:hlinkClick r:id="rId8"/>
              </a:rPr>
              <a:t>https://ru.wikipedia.org/wiki/</a:t>
            </a:r>
            <a:r>
              <a:rPr lang="ru-RU" sz="1600" dirty="0" err="1" smtClean="0">
                <a:hlinkClick r:id="rId8"/>
              </a:rPr>
              <a:t>Клыпа,_Пётр_Сергеевич</a:t>
            </a:r>
            <a:endParaRPr lang="ru-RU" sz="1600" dirty="0" smtClean="0"/>
          </a:p>
          <a:p>
            <a:r>
              <a:rPr lang="en-US" sz="1600" dirty="0" smtClean="0">
                <a:hlinkClick r:id="rId9"/>
              </a:rPr>
              <a:t>https://chr.aif.ru/lip/people/eyo_zvali_volodka_istoriya_otvazhnoy_pulemyotchicy</a:t>
            </a:r>
            <a:endParaRPr lang="ru-RU" sz="1600" dirty="0" smtClean="0"/>
          </a:p>
          <a:p>
            <a:r>
              <a:rPr lang="en-US" sz="1600" dirty="0" smtClean="0">
                <a:hlinkClick r:id="rId10"/>
              </a:rPr>
              <a:t>https://myrussia.life/7992-grenader-velikoj-otechestvennoj.html</a:t>
            </a:r>
            <a:endParaRPr lang="ru-RU" sz="1600" dirty="0" smtClean="0"/>
          </a:p>
          <a:p>
            <a:r>
              <a:rPr lang="en-US" sz="1600" dirty="0" smtClean="0">
                <a:hlinkClick r:id="rId11"/>
              </a:rPr>
              <a:t>https://stihi.ru/2010/05/01/2767</a:t>
            </a:r>
            <a:endParaRPr lang="ru-RU" sz="1600" smtClean="0"/>
          </a:p>
          <a:p>
            <a:pPr>
              <a:buNone/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ТАНЯ САВИЧЕВА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707904" y="1196753"/>
            <a:ext cx="4978896" cy="468052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Долгих девятьсот дней и ночей жил Ленинград в блокаде… Когда умерла мама, Таня достала заветную тетрадь, сделала в ней последнюю запись. Затем она взяла самую дорогую вещь, картонную коробку с маминой подвенечной фатой, положила в нее несколько фотографий, писем, свой дневник и вышла из дома. Тонкая былиночка, которую шатал ветер, суровое окаменелое лицо, огромные сухие глаза.</a:t>
            </a:r>
          </a:p>
          <a:p>
            <a:pPr algn="just">
              <a:buNone/>
            </a:pPr>
            <a:r>
              <a:rPr lang="ru-RU" sz="2000" dirty="0" smtClean="0"/>
              <a:t>	Умирающую Таню удалось вывести из блокадного Ленинграда, но спасти девочку уже было нельзя.</a:t>
            </a:r>
            <a:endParaRPr lang="ru-RU" sz="2000" dirty="0"/>
          </a:p>
        </p:txBody>
      </p:sp>
      <p:pic>
        <p:nvPicPr>
          <p:cNvPr id="10" name="Содержимое 9" descr="Tanya_Savicheva_memorial_plaque_Saint_Petersburg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3024336" cy="4033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123728" y="508518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1Isadora M Bold" pitchFamily="18" charset="2"/>
              </a:rPr>
              <a:t>Мемориальная доска на доме, где жила Таня Савичева</a:t>
            </a:r>
            <a:endParaRPr lang="ru-RU" sz="1200" dirty="0">
              <a:latin typeface="1Isadora M Bold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507288" cy="980728"/>
          </a:xfrm>
        </p:spPr>
        <p:txBody>
          <a:bodyPr>
            <a:normAutofit/>
          </a:bodyPr>
          <a:lstStyle/>
          <a:p>
            <a:pPr algn="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ПОДРЫВНИК ВОЛОДЯ КАЗНАЧЕЕВ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707904" y="1196753"/>
            <a:ext cx="4978896" cy="468052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Весной 1941 года закончил пятый класс. Осенью вступил в партизанский отряд. Когда вместе с сестрой Аней он пришел к партизанам в </a:t>
            </a:r>
            <a:r>
              <a:rPr lang="ru-RU" sz="1600" dirty="0" err="1" smtClean="0"/>
              <a:t>Клетнянские</a:t>
            </a:r>
            <a:r>
              <a:rPr lang="ru-RU" sz="1600" dirty="0" smtClean="0"/>
              <a:t> леса, что на </a:t>
            </a:r>
            <a:r>
              <a:rPr lang="ru-RU" sz="1600" dirty="0" err="1" smtClean="0"/>
              <a:t>Брянщине</a:t>
            </a:r>
            <a:r>
              <a:rPr lang="ru-RU" sz="1600" dirty="0" smtClean="0"/>
              <a:t>, в отряде говорили: `Ну и пополнение!` Правда, узнав, что они из </a:t>
            </a:r>
            <a:r>
              <a:rPr lang="ru-RU" sz="1600" dirty="0" err="1" smtClean="0"/>
              <a:t>Соловьяновки</a:t>
            </a:r>
            <a:r>
              <a:rPr lang="ru-RU" sz="1600" dirty="0" smtClean="0"/>
              <a:t>, дети Елены Кондратьевны </a:t>
            </a:r>
            <a:r>
              <a:rPr lang="ru-RU" sz="1600" dirty="0" err="1" smtClean="0"/>
              <a:t>Казначеевой</a:t>
            </a:r>
            <a:r>
              <a:rPr lang="ru-RU" sz="1600" dirty="0" smtClean="0"/>
              <a:t>, той, что пекла хлеб для партизан, шутить перестали (Елена Кондратьевна была убита фашистами). В отряде была `партизанская школа`. Там обучались будущие минеры, подрывники. Володя на `отлично` усвоил эту науку и вместе со старшими товарищами пустил под откос восемь эшелонов. Приходилось ему, и прикрывать отход группы, гранатами останавливая преследователей... Он был связным; ходил нередко в </a:t>
            </a:r>
            <a:r>
              <a:rPr lang="ru-RU" sz="1600" dirty="0" err="1" smtClean="0"/>
              <a:t>Клетню</a:t>
            </a:r>
            <a:r>
              <a:rPr lang="ru-RU" sz="1600" dirty="0" smtClean="0"/>
              <a:t>, доставляя ценнейшие сведения; дождавшись темноты, расклеивал листовки. От операции к операции становился опытнее, искуснее. </a:t>
            </a:r>
            <a:endParaRPr lang="ru-RU" sz="1600" dirty="0"/>
          </a:p>
        </p:txBody>
      </p:sp>
      <p:pic>
        <p:nvPicPr>
          <p:cNvPr id="9" name="Содержимое 8" descr="ff76c8d5575845336af024638823c5c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340768"/>
            <a:ext cx="2880320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ВОЛОДЯ КАЗНАЧЕЕВ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427984" y="1196753"/>
            <a:ext cx="4258816" cy="468052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За голову партизана Казначеева фашисты назначили награду, даже не подозревая, что отважный их противник - совсем еще мальчик. Он сражался рядом со взрослыми до того самого дня, пока родной край не был освобожден от фашистской нечисти, и по праву разделил со взрослыми славу героя - освободителя родной земли. Володя Казначеев награжден орденом Ленина, медалью `Партизану Отечественной войны` 1 степени.</a:t>
            </a:r>
            <a:endParaRPr lang="ru-RU" sz="2000" dirty="0"/>
          </a:p>
        </p:txBody>
      </p:sp>
      <p:pic>
        <p:nvPicPr>
          <p:cNvPr id="8" name="Рисунок 7" descr="Памятник Александру Чекалину в городе Чекалин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3799432" cy="3914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ВИТЯ КОРОБКОВ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75856" y="1196753"/>
            <a:ext cx="5410944" cy="468052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Витя родился и вырос в Феодосии. Он два раза был поощрён путёвкой в пионерский лагерь Артек. Его родной город занял враг, но в городе действовало подполье, и Витя стал его участником. Раз Витя подобрал на улице немецкий пропуск, принёс отцу в типографию. По этому образцу были напечатаны пропуска для разведчиков. Витя гнал по улице обруч: вроде бы играл, а сам замечал танки в укрытиях, пулемёты, где и сколько разместилось немецких солдат. И всё, что узнавал, передавал партизанам. Расстрелян фашистами 9 марта 1944 года вместе с отцом. Посмертно награждён медалью `За отвагу`.</a:t>
            </a:r>
            <a:endParaRPr lang="ru-RU" sz="2000" dirty="0"/>
          </a:p>
        </p:txBody>
      </p:sp>
      <p:pic>
        <p:nvPicPr>
          <p:cNvPr id="8" name="Содержимое 7" descr="5618375-d05d6df7a2d55bd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2733675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АРКАДИЙ КАМАНИН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0" y="1196753"/>
            <a:ext cx="4114800" cy="468052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С детства мальчик мечтал стать летчиком, но в воздух его не пускали, говорили: подрасти. Когда началась война, он пошёл работать на авиационный завод, потом на аэродром использовался любым случаем, чтобы подняться в небо. Опытные пилоты, пусть всего на несколько минут, случалось, доверяли ему вести самолёт. Однажды вражеской пулей было разбито стекло кабины. Лётчика ослепило. Теряя сознание, он успел передать Аркадию управление, и мальчик посадил самолёт на свой аэродром. После этого Аркадию разрешили всерьёз учиться лётному делу, и вскоре он начал летать самостоятельно. </a:t>
            </a:r>
            <a:endParaRPr lang="ru-RU" sz="1600" dirty="0"/>
          </a:p>
        </p:txBody>
      </p:sp>
      <p:pic>
        <p:nvPicPr>
          <p:cNvPr id="7" name="Содержимое 6" descr="ff76c8d5575845336af024638823c5c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2088232" cy="2637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Памятник Александру Чекалину в городе Чекалин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3140968"/>
            <a:ext cx="2193623" cy="263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Юный летчик Аркадий Каманин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1" name="Содержимое 10" descr="23213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957948"/>
            <a:ext cx="4167825" cy="2887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3213213-3-768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340768"/>
            <a:ext cx="4357242" cy="2836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2502</Words>
  <Application>Microsoft Office PowerPoint</Application>
  <PresentationFormat>Экран (4:3)</PresentationFormat>
  <Paragraphs>117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МАЛЕНЬКИЕ ГЕРОИ  БОЛЬШОЙ ВОЙНЫ</vt:lpstr>
      <vt:lpstr>ТАНЯ САВИЧЕВА</vt:lpstr>
      <vt:lpstr>ТАНЯ САВИЧЕВА</vt:lpstr>
      <vt:lpstr>ТАНЯ САВИЧЕВА</vt:lpstr>
      <vt:lpstr>ПОДРЫВНИК ВОЛОДЯ КАЗНАЧЕЕВ</vt:lpstr>
      <vt:lpstr>ВОЛОДЯ КАЗНАЧЕЕВ</vt:lpstr>
      <vt:lpstr>ВИТЯ КОРОБКОВ</vt:lpstr>
      <vt:lpstr>АРКАДИЙ КАМАНИН</vt:lpstr>
      <vt:lpstr>Юный летчик Аркадий Каманин</vt:lpstr>
      <vt:lpstr>АРКАДИЙ КАМАНИН</vt:lpstr>
      <vt:lpstr>ВАЛЯ ЗЕНКИНА</vt:lpstr>
      <vt:lpstr>САША ЧЕКАЛИН</vt:lpstr>
      <vt:lpstr>САША ЧЕКАЛИН</vt:lpstr>
      <vt:lpstr>Памятник Александру Чекалину  в городе Чекалине</vt:lpstr>
      <vt:lpstr>ДЕВОЧКА С ЧЕРНОЙ СУМКОЙ ЛИДА ВАШКЕВИЧ</vt:lpstr>
      <vt:lpstr>ЛИДА ВАШКЕВИЧ</vt:lpstr>
      <vt:lpstr>ЛИДА ВАШКЕВИЧ</vt:lpstr>
      <vt:lpstr>ШУРА КОБЕР</vt:lpstr>
      <vt:lpstr>ШУРА КОБЕР</vt:lpstr>
      <vt:lpstr>ВОЛОДЯ ЩЕРБАЦЕВИЧ</vt:lpstr>
      <vt:lpstr>СОКОЛЕНОК САША КОЛЕСНИКОВ</vt:lpstr>
      <vt:lpstr>СОКОЛЕНОК САША КОЛЕСНИКОВ</vt:lpstr>
      <vt:lpstr>СОКОЛЕНОК САША КОЛЕСНИКОВ</vt:lpstr>
      <vt:lpstr>«МОЛОДАЯ ГВАРДИЯ»</vt:lpstr>
      <vt:lpstr>«МОЛОДАЯ ГВАРДИЯ»</vt:lpstr>
      <vt:lpstr>«МОЛОДАЯ ГВАРДИЯ»</vt:lpstr>
      <vt:lpstr>ПЕТР КЛЫПА - ОДИН ИЗ ЗАЩИТНИКОВ  БРЕСТСКОЙ КРЕПОСТИ</vt:lpstr>
      <vt:lpstr>ПЕТР КЛЫПА - ОДИН ИЗ ЗАЩИТНИКОВ  БРЕСТСКОЙ КРЕПОСТИ</vt:lpstr>
      <vt:lpstr>ПЕТР КЛЫПА - ОДИН ИЗ ЗАЩИТНИКОВ  БРЕСТСКОЙ КРЕПОСТИ</vt:lpstr>
      <vt:lpstr>ПЕТР КЛЫПА - ОДИН ИЗ ЗАЩИТНИКОВ  БРЕСТСКОЙ КРЕПОСТИ</vt:lpstr>
      <vt:lpstr>МАРИЯ ЩЕРБАК – ПУЛЕМЁТЧИЦА  ПО ПРОЗВИЩУ «ВОЛОДЬКА»</vt:lpstr>
      <vt:lpstr>МАРИЯ ЩЕРБАК – ПУЛЕМЁТЧИЦА  ПО ПРОЗВИЩУ «ВОЛОДЬКА»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Юные герои</dc:title>
  <cp:lastModifiedBy>Александр</cp:lastModifiedBy>
  <cp:revision>35</cp:revision>
  <dcterms:modified xsi:type="dcterms:W3CDTF">2023-05-14T08:11:43Z</dcterms:modified>
</cp:coreProperties>
</file>