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068D1-B28F-4EBE-A57F-300B2A6888C6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B639-1C62-4442-95DB-A667673CC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C6C72-96DF-4BB3-9A7A-8D16D5B25327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5B13D-8BA0-4AA8-B59C-ABD379FF4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A507-7C70-40F7-946A-373EA01A6B86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CEC8-B26E-4C42-9A06-94A845252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5C90-AE4D-4AF7-AF35-E9234BCA809C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3324-D426-4563-8984-AED2415C4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DC428-CAD0-4C52-AC06-F7CD4C018F24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7E2F7-8B9E-4577-8B38-6C803C085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2120A-88C8-4A43-AB4A-B1B220F1D0FF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5C78-AAAE-4D63-A90B-2AA6810DC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F1DE-C2A4-4455-81D8-8FBF35537888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7FB83-0A20-46C3-9B07-E5BC33AAE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9327-85B7-46EA-A229-BA94610D20F9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D5E55-E7DB-4737-BB4C-58015DBE2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103EE-D45E-409B-B81C-40F054238BE0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023A9-81E3-4BEE-B88A-CDAA50271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F88C-0EAC-4A79-98F0-E7CA01BE3283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734F-B8A4-48B6-81B0-42B089554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BB2B3-0DD9-43AE-9F11-8B0A23723202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11BE-5BBA-4030-BB8D-4E55239F6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BFD47E-A5A9-4439-BEED-1D23AC278B59}" type="datetimeFigureOut">
              <a:rPr lang="ru-RU"/>
              <a:pPr>
                <a:defRPr/>
              </a:pPr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425005-2E6C-467D-8B3A-202DB2E29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ru.wikipedia.org/wiki/%D0%A0%D1%8F%D0%B1%D0%B8%D0%BD%D0%B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 txBox="1">
            <a:spLocks/>
          </p:cNvSpPr>
          <p:nvPr/>
        </p:nvSpPr>
        <p:spPr bwMode="auto">
          <a:xfrm>
            <a:off x="395536" y="2566557"/>
            <a:ext cx="72469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000" b="1" dirty="0">
                <a:solidFill>
                  <a:schemeClr val="hlink"/>
                </a:solidFill>
              </a:rPr>
              <a:t>Презентация на тему:</a:t>
            </a:r>
            <a:endParaRPr lang="ru-RU" sz="4000" dirty="0">
              <a:solidFill>
                <a:schemeClr val="hlink"/>
              </a:solidFill>
            </a:endParaRPr>
          </a:p>
          <a:p>
            <a:pPr algn="ctr"/>
            <a:r>
              <a:rPr lang="ru-RU" sz="4000" b="1" dirty="0">
                <a:solidFill>
                  <a:schemeClr val="hlink"/>
                </a:solidFill>
              </a:rPr>
              <a:t>«Зимующие птицы»</a:t>
            </a:r>
            <a:endParaRPr lang="ru-RU" sz="4000" dirty="0">
              <a:solidFill>
                <a:schemeClr val="hlink"/>
              </a:solidFill>
            </a:endParaRPr>
          </a:p>
          <a:p>
            <a:r>
              <a:rPr lang="ru-RU" sz="3200" b="1" dirty="0"/>
              <a:t> </a:t>
            </a:r>
            <a:endParaRPr lang="ru-RU" sz="3200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1258888" y="169863"/>
            <a:ext cx="76342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99"/>
                </a:solidFill>
                <a:latin typeface="Imprint MT Shadow" pitchFamily="82" charset="0"/>
              </a:rPr>
              <a:t>     Сорока — всеядная птица. Она питается как животным, так и растительным кормом. Пищу — насекомых, слизней, пауков и мокриц, сорока ищет на земле. Иногда ей удаётся поймать мелкое млекопитающее или ящерицу. Земледельцы недолюбливают сорок, поскольку они склёвывают зёрна и семена на полях. </a:t>
            </a:r>
          </a:p>
        </p:txBody>
      </p:sp>
      <p:pic>
        <p:nvPicPr>
          <p:cNvPr id="22530" name="Picture 6" descr="foto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133600"/>
            <a:ext cx="63373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2846388" y="152400"/>
            <a:ext cx="39354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rgbClr val="000099"/>
                </a:solidFill>
                <a:latin typeface="Imprint MT Shadow" pitchFamily="82" charset="0"/>
              </a:rPr>
              <a:t>Над жуком и короедом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Imprint MT Shadow" pitchFamily="82" charset="0"/>
              </a:rPr>
              <a:t>Держит он всегда победу.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Imprint MT Shadow" pitchFamily="82" charset="0"/>
              </a:rPr>
              <a:t>По деревьям тук да тук: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Imprint MT Shadow" pitchFamily="82" charset="0"/>
              </a:rPr>
              <a:t>Кто для леса верный друг?</a:t>
            </a:r>
          </a:p>
        </p:txBody>
      </p:sp>
      <p:pic>
        <p:nvPicPr>
          <p:cNvPr id="23558" name="Picture 6" descr="130058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0213"/>
            <a:ext cx="6440488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1331913" y="504825"/>
            <a:ext cx="7324725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latin typeface="Imprint MT Shadow" pitchFamily="82" charset="0"/>
              </a:rPr>
              <a:t>     Зимой дятел питается,</a:t>
            </a:r>
            <a:r>
              <a:rPr lang="ru-RU" sz="2000">
                <a:solidFill>
                  <a:srgbClr val="000099"/>
                </a:solidFill>
                <a:latin typeface="Imprint MT Shadow" pitchFamily="82" charset="0"/>
              </a:rPr>
              <a:t> в основном, семенами сосны и ели. Он искусно вынимает клювом семена из шишек и даже используют для этого развилки веток. </a:t>
            </a:r>
          </a:p>
        </p:txBody>
      </p:sp>
      <p:pic>
        <p:nvPicPr>
          <p:cNvPr id="24578" name="Picture 6" descr="48179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73238"/>
            <a:ext cx="67325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2995613" y="152400"/>
            <a:ext cx="36607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Спинкою зеленовата,</a:t>
            </a:r>
            <a:endParaRPr lang="ru-RU" sz="2400">
              <a:solidFill>
                <a:srgbClr val="000099"/>
              </a:solidFill>
              <a:latin typeface="Imprint MT Shadow" pitchFamily="82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Животиком желтовата,</a:t>
            </a:r>
            <a:endParaRPr lang="ru-RU" sz="2400">
              <a:solidFill>
                <a:srgbClr val="000099"/>
              </a:solidFill>
              <a:latin typeface="Imprint MT Shadow" pitchFamily="82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Черненькая шапочка</a:t>
            </a:r>
            <a:endParaRPr lang="ru-RU" sz="2400">
              <a:solidFill>
                <a:srgbClr val="000099"/>
              </a:solidFill>
              <a:latin typeface="Imprint MT Shadow" pitchFamily="82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И полоска шарфика.</a:t>
            </a:r>
          </a:p>
        </p:txBody>
      </p:sp>
      <p:pic>
        <p:nvPicPr>
          <p:cNvPr id="25606" name="Picture 6" descr="foto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44675"/>
            <a:ext cx="63420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ChangeArrowheads="1"/>
          </p:cNvSpPr>
          <p:nvPr/>
        </p:nvSpPr>
        <p:spPr bwMode="auto">
          <a:xfrm>
            <a:off x="755650" y="333375"/>
            <a:ext cx="8064500" cy="1616075"/>
          </a:xfrm>
          <a:prstGeom prst="rect">
            <a:avLst/>
          </a:prstGeom>
          <a:solidFill>
            <a:srgbClr val="F1F1F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rgbClr val="000099"/>
                </a:solidFill>
                <a:latin typeface="Imprint MT Shadow" pitchFamily="82" charset="0"/>
              </a:rPr>
              <a:t>     Лучшим кормом для птиц могут стать семена подсолнечника или тыквы (не жареные и не солёные), перловая крупа, сушёные крошки белого хлеба, овсяные хлопья. Из пищи животного происхождения птицам подойдёт несолёное сало и сливочное масло.</a:t>
            </a:r>
          </a:p>
        </p:txBody>
      </p:sp>
      <p:pic>
        <p:nvPicPr>
          <p:cNvPr id="26626" name="Picture 8" descr="e46c5c97-7d21-4645-a9da-434b5561f4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89138"/>
            <a:ext cx="5545137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3160713" y="314325"/>
            <a:ext cx="3568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Грудка ярче, чем заря,</a:t>
            </a:r>
            <a:endParaRPr lang="ru-RU" sz="2400">
              <a:solidFill>
                <a:srgbClr val="000099"/>
              </a:solidFill>
              <a:latin typeface="Imprint MT Shadow" pitchFamily="82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У кого?..</a:t>
            </a:r>
          </a:p>
        </p:txBody>
      </p:sp>
      <p:pic>
        <p:nvPicPr>
          <p:cNvPr id="27654" name="Picture 6" descr="ba82097b05956d3445eebfa33c7ccc3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ChangeArrowheads="1"/>
          </p:cNvSpPr>
          <p:nvPr/>
        </p:nvSpPr>
        <p:spPr bwMode="auto">
          <a:xfrm>
            <a:off x="755650" y="479425"/>
            <a:ext cx="8137525" cy="1311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99"/>
                </a:solidFill>
                <a:latin typeface="Imprint MT Shadow" pitchFamily="82" charset="0"/>
              </a:rPr>
              <a:t>     Питается снегирь семенами, почками, некоторыми паукообразными и ягодами (в частности, рябиной). </a:t>
            </a:r>
          </a:p>
          <a:p>
            <a:r>
              <a:rPr lang="ru-RU" sz="2000">
                <a:solidFill>
                  <a:srgbClr val="000099"/>
                </a:solidFill>
                <a:latin typeface="Imprint MT Shadow" pitchFamily="82" charset="0"/>
              </a:rPr>
              <a:t>Во время вскармливания потомства в рацион добавляются насекомые. При этом снегири относятся к зерноядным. </a:t>
            </a:r>
          </a:p>
        </p:txBody>
      </p:sp>
      <p:pic>
        <p:nvPicPr>
          <p:cNvPr id="28674" name="Picture 6" descr="8910c174dfe405bf7fa49547395b254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916113"/>
            <a:ext cx="6827837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3170238" y="152400"/>
            <a:ext cx="34385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rgbClr val="000099"/>
                </a:solidFill>
                <a:latin typeface="Imprint MT Shadow" pitchFamily="82" charset="0"/>
              </a:rPr>
              <a:t>Эти птички с хохолком,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Imprint MT Shadow" pitchFamily="82" charset="0"/>
              </a:rPr>
              <a:t>Очень яркие притом.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Imprint MT Shadow" pitchFamily="82" charset="0"/>
              </a:rPr>
              <a:t>На рябину прилетели,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Imprint MT Shadow" pitchFamily="82" charset="0"/>
              </a:rPr>
              <a:t>Птички эти…</a:t>
            </a:r>
          </a:p>
        </p:txBody>
      </p:sp>
      <p:pic>
        <p:nvPicPr>
          <p:cNvPr id="29702" name="Picture 6" descr="261849_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00213"/>
            <a:ext cx="6557963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ChangeArrowheads="1"/>
          </p:cNvSpPr>
          <p:nvPr/>
        </p:nvSpPr>
        <p:spPr bwMode="auto">
          <a:xfrm>
            <a:off x="539750" y="188913"/>
            <a:ext cx="8208963" cy="16160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     </a:t>
            </a:r>
            <a:r>
              <a:rPr lang="ru-RU" sz="2000">
                <a:solidFill>
                  <a:srgbClr val="000099"/>
                </a:solidFill>
                <a:latin typeface="Imprint MT Shadow" pitchFamily="82" charset="0"/>
              </a:rPr>
              <a:t>Птицы держатся большими стаями. Летом питаются насекомыми, которых нередко ловят на лету, личинками, различными ягодами и молодыми побегами растений. В зимнее время часто встречаются в городах средней полосы России, где питаются преимущественно </a:t>
            </a:r>
            <a:r>
              <a:rPr lang="ru-RU" sz="2000">
                <a:solidFill>
                  <a:srgbClr val="000099"/>
                </a:solidFill>
                <a:latin typeface="Imprint MT Shadow" pitchFamily="82" charset="0"/>
                <a:hlinkClick r:id="rId2" tooltip="Рябина"/>
              </a:rPr>
              <a:t>рябиной</a:t>
            </a:r>
            <a:r>
              <a:rPr lang="ru-RU" sz="2000">
                <a:solidFill>
                  <a:srgbClr val="000099"/>
                </a:solidFill>
                <a:latin typeface="Imprint MT Shadow" pitchFamily="82" charset="0"/>
              </a:rPr>
              <a:t>.</a:t>
            </a:r>
          </a:p>
        </p:txBody>
      </p:sp>
      <p:pic>
        <p:nvPicPr>
          <p:cNvPr id="30722" name="Picture 9" descr="094d05d519a4a8d2ac9c530ec98942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844675"/>
            <a:ext cx="662463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/>
          <p:cNvSpPr txBox="1">
            <a:spLocks noChangeArrowheads="1"/>
          </p:cNvSpPr>
          <p:nvPr/>
        </p:nvSpPr>
        <p:spPr bwMode="auto">
          <a:xfrm>
            <a:off x="3132138" y="260350"/>
            <a:ext cx="352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99"/>
                </a:solidFill>
                <a:latin typeface="Imprint MT Shadow" pitchFamily="82" charset="0"/>
              </a:rPr>
              <a:t>Игра: «Третий лишний»</a:t>
            </a:r>
          </a:p>
        </p:txBody>
      </p:sp>
      <p:pic>
        <p:nvPicPr>
          <p:cNvPr id="31746" name="Picture 6" descr="foto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692150"/>
            <a:ext cx="403383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8" descr="0_67bd3_a4f981b1_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692150"/>
            <a:ext cx="410845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 descr="9447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3429000"/>
            <a:ext cx="511333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1403350" y="188913"/>
            <a:ext cx="75596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>
                <a:solidFill>
                  <a:srgbClr val="000099"/>
                </a:solidFill>
                <a:latin typeface="Imprint MT Shadow" pitchFamily="82" charset="0"/>
              </a:rPr>
              <a:t>С нами зимуют разные птицы. Есть </a:t>
            </a:r>
            <a:r>
              <a:rPr lang="ru-RU" sz="2000" b="1">
                <a:solidFill>
                  <a:srgbClr val="000099"/>
                </a:solidFill>
                <a:latin typeface="Imprint MT Shadow" pitchFamily="82" charset="0"/>
              </a:rPr>
              <a:t>«зимующие птицы»</a:t>
            </a:r>
            <a:r>
              <a:rPr lang="ru-RU" sz="2000">
                <a:solidFill>
                  <a:srgbClr val="000099"/>
                </a:solidFill>
                <a:latin typeface="Imprint MT Shadow" pitchFamily="82" charset="0"/>
              </a:rPr>
              <a:t>, которые живут с нами летом и остаются жить рядом с нами и зимой. Например, во дворе и зимой, и летом мы можем видеть воробьев, синиц, поползней, голубей, ворон, сорок. Это птицы зимующие.</a:t>
            </a:r>
          </a:p>
          <a:p>
            <a:pPr algn="ctr"/>
            <a:endParaRPr lang="ru-RU" sz="2000">
              <a:solidFill>
                <a:srgbClr val="000099"/>
              </a:solidFill>
              <a:latin typeface="Imprint MT Shadow" pitchFamily="82" charset="0"/>
            </a:endParaRPr>
          </a:p>
          <a:p>
            <a:pPr algn="ctr"/>
            <a:r>
              <a:rPr lang="ru-RU" sz="2000">
                <a:solidFill>
                  <a:srgbClr val="000099"/>
                </a:solidFill>
                <a:latin typeface="Imprint MT Shadow" pitchFamily="82" charset="0"/>
              </a:rPr>
              <a:t>А есть птицы — гости, их еще называют </a:t>
            </a:r>
            <a:r>
              <a:rPr lang="ru-RU" sz="2000" b="1">
                <a:solidFill>
                  <a:srgbClr val="000099"/>
                </a:solidFill>
                <a:latin typeface="Imprint MT Shadow" pitchFamily="82" charset="0"/>
              </a:rPr>
              <a:t>«кочующими».</a:t>
            </a:r>
            <a:r>
              <a:rPr lang="ru-RU" sz="2000">
                <a:solidFill>
                  <a:srgbClr val="000099"/>
                </a:solidFill>
                <a:latin typeface="Imprint MT Shadow" pitchFamily="82" charset="0"/>
              </a:rPr>
              <a:t> Кочующие птицы прилетают к нам зимой с далекого холодного севера. Наши зимние гости – это чечетки, свиристели, клесты, снегири. В их родных краях зимой такой мороз и стужа, что им кажется, что у нас тепло! Да и корм у нас есть! Свиристели и снегири лакомятся рябинкой. Клесты – шишками, а чечетки – семенами. Для них наша средняя полоса как будто юг.</a:t>
            </a:r>
            <a:r>
              <a:rPr lang="ru-RU" sz="2000">
                <a:solidFill>
                  <a:schemeClr val="hlink"/>
                </a:solidFill>
                <a:latin typeface="Imprint MT Shadow" pitchFamily="82" charset="0"/>
              </a:rPr>
              <a:t> </a:t>
            </a:r>
          </a:p>
        </p:txBody>
      </p:sp>
      <p:pic>
        <p:nvPicPr>
          <p:cNvPr id="14338" name="Picture 4" descr="%25D0%25BF%25D1%2582%25D0%25B8%25D1%2586%25281%2529%2B%25281%2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508500"/>
            <a:ext cx="324008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 descr="4828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3816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7" descr="20598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284538"/>
            <a:ext cx="38354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003039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77838"/>
            <a:ext cx="40322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5" descr="IMG_63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4175125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7" descr="2293428916_3143cdf060_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04813"/>
            <a:ext cx="39941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Alauda%20arvensis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3068638"/>
            <a:ext cx="48117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1858813_sinica-bolshaya-p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357563"/>
            <a:ext cx="4092575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7" descr="12172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04813"/>
            <a:ext cx="43942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 descr="7x06l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04813"/>
            <a:ext cx="4452937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4"/>
          <p:cNvSpPr txBox="1">
            <a:spLocks noChangeArrowheads="1"/>
          </p:cNvSpPr>
          <p:nvPr/>
        </p:nvSpPr>
        <p:spPr bwMode="auto">
          <a:xfrm>
            <a:off x="2771775" y="333375"/>
            <a:ext cx="388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99"/>
                </a:solidFill>
                <a:latin typeface="Imprint MT Shadow" pitchFamily="82" charset="0"/>
              </a:rPr>
              <a:t>Игра: «Кто чем питается?»</a:t>
            </a:r>
          </a:p>
        </p:txBody>
      </p:sp>
      <p:pic>
        <p:nvPicPr>
          <p:cNvPr id="35842" name="Picture 6" descr="31475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979488"/>
            <a:ext cx="691356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8" descr="snegir-na-ryabine-goebel-germaniya-19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88913"/>
            <a:ext cx="7056437" cy="63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 descr="sem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12553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img_49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76250"/>
            <a:ext cx="87630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87145289_a7fa6c316cae4d1a3326a223ba4e30e4_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76250"/>
            <a:ext cx="7143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0_97f73_1e94360d_o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5661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 rot="10800000" flipV="1">
            <a:off x="2625725" y="398463"/>
            <a:ext cx="4325938" cy="61420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tIns="76176" bIns="76176" anchor="ctr"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ПОКОРМИТЕ ПТИЦ</a:t>
            </a:r>
          </a:p>
          <a:p>
            <a:pPr algn="ctr"/>
            <a:endParaRPr lang="ru-RU" sz="800" b="1">
              <a:solidFill>
                <a:srgbClr val="000099"/>
              </a:solidFill>
            </a:endParaRPr>
          </a:p>
          <a:p>
            <a:pPr algn="ctr"/>
            <a:r>
              <a:rPr lang="ru-RU" sz="1600">
                <a:solidFill>
                  <a:srgbClr val="000099"/>
                </a:solidFill>
              </a:rPr>
              <a:t>Покормите птиц зимой.</a:t>
            </a:r>
          </a:p>
          <a:p>
            <a:pPr algn="ctr"/>
            <a:r>
              <a:rPr lang="ru-RU" sz="1600">
                <a:solidFill>
                  <a:srgbClr val="000099"/>
                </a:solidFill>
              </a:rPr>
              <a:t> Пусть со всех концов </a:t>
            </a:r>
          </a:p>
          <a:p>
            <a:pPr algn="ctr"/>
            <a:r>
              <a:rPr lang="ru-RU" sz="1600">
                <a:solidFill>
                  <a:srgbClr val="000099"/>
                </a:solidFill>
              </a:rPr>
              <a:t>К вам слетятся, как домой, </a:t>
            </a:r>
          </a:p>
          <a:p>
            <a:pPr algn="ctr"/>
            <a:r>
              <a:rPr lang="ru-RU" sz="1600">
                <a:solidFill>
                  <a:srgbClr val="000099"/>
                </a:solidFill>
              </a:rPr>
              <a:t>Стайки на крыльцо. </a:t>
            </a:r>
          </a:p>
          <a:p>
            <a:pPr algn="ctr"/>
            <a:endParaRPr lang="ru-RU" sz="800">
              <a:solidFill>
                <a:srgbClr val="000099"/>
              </a:solidFill>
            </a:endParaRPr>
          </a:p>
          <a:p>
            <a:pPr algn="ctr"/>
            <a:r>
              <a:rPr lang="ru-RU" sz="1600">
                <a:solidFill>
                  <a:srgbClr val="000099"/>
                </a:solidFill>
              </a:rPr>
              <a:t>Не богаты их корма. </a:t>
            </a:r>
          </a:p>
          <a:p>
            <a:pPr algn="ctr"/>
            <a:r>
              <a:rPr lang="ru-RU" sz="1600">
                <a:solidFill>
                  <a:srgbClr val="000099"/>
                </a:solidFill>
              </a:rPr>
              <a:t>Горсть зерна нужна,</a:t>
            </a:r>
          </a:p>
          <a:p>
            <a:pPr algn="ctr"/>
            <a:r>
              <a:rPr lang="ru-RU" sz="1600">
                <a:solidFill>
                  <a:srgbClr val="000099"/>
                </a:solidFill>
              </a:rPr>
              <a:t> Горсть одна — И не страшна </a:t>
            </a:r>
          </a:p>
          <a:p>
            <a:pPr algn="ctr"/>
            <a:r>
              <a:rPr lang="ru-RU" sz="1600">
                <a:solidFill>
                  <a:srgbClr val="000099"/>
                </a:solidFill>
              </a:rPr>
              <a:t>Будет им зима. </a:t>
            </a:r>
          </a:p>
          <a:p>
            <a:pPr algn="ctr"/>
            <a:endParaRPr lang="ru-RU" sz="800">
              <a:solidFill>
                <a:srgbClr val="000099"/>
              </a:solidFill>
            </a:endParaRPr>
          </a:p>
          <a:p>
            <a:pPr algn="ctr"/>
            <a:r>
              <a:rPr lang="ru-RU" sz="1600">
                <a:solidFill>
                  <a:srgbClr val="000099"/>
                </a:solidFill>
              </a:rPr>
              <a:t>Сколько гибнет их — не счесть, </a:t>
            </a:r>
          </a:p>
          <a:p>
            <a:pPr algn="ctr"/>
            <a:r>
              <a:rPr lang="ru-RU" sz="1600">
                <a:solidFill>
                  <a:srgbClr val="000099"/>
                </a:solidFill>
              </a:rPr>
              <a:t>Видеть тяжело. </a:t>
            </a:r>
          </a:p>
          <a:p>
            <a:pPr algn="ctr"/>
            <a:r>
              <a:rPr lang="ru-RU" sz="1600">
                <a:solidFill>
                  <a:srgbClr val="000099"/>
                </a:solidFill>
              </a:rPr>
              <a:t>А ведь в нашем сердце есть </a:t>
            </a:r>
          </a:p>
          <a:p>
            <a:pPr algn="ctr"/>
            <a:r>
              <a:rPr lang="ru-RU" sz="1600">
                <a:solidFill>
                  <a:srgbClr val="000099"/>
                </a:solidFill>
              </a:rPr>
              <a:t>И для птиц тепло. </a:t>
            </a:r>
          </a:p>
          <a:p>
            <a:pPr algn="ctr"/>
            <a:endParaRPr lang="ru-RU" sz="800">
              <a:solidFill>
                <a:srgbClr val="000099"/>
              </a:solidFill>
            </a:endParaRPr>
          </a:p>
          <a:p>
            <a:pPr algn="ctr"/>
            <a:r>
              <a:rPr lang="ru-RU" sz="1600">
                <a:solidFill>
                  <a:srgbClr val="000099"/>
                </a:solidFill>
              </a:rPr>
              <a:t>Разве можно забывать: </a:t>
            </a:r>
          </a:p>
          <a:p>
            <a:pPr algn="ctr"/>
            <a:r>
              <a:rPr lang="ru-RU" sz="1600">
                <a:solidFill>
                  <a:srgbClr val="000099"/>
                </a:solidFill>
              </a:rPr>
              <a:t>Улететь могли, </a:t>
            </a:r>
          </a:p>
          <a:p>
            <a:pPr algn="ctr"/>
            <a:r>
              <a:rPr lang="ru-RU" sz="1600">
                <a:solidFill>
                  <a:srgbClr val="000099"/>
                </a:solidFill>
              </a:rPr>
              <a:t>А остались зимовать </a:t>
            </a:r>
          </a:p>
          <a:p>
            <a:pPr algn="ctr"/>
            <a:r>
              <a:rPr lang="ru-RU" sz="1600">
                <a:solidFill>
                  <a:srgbClr val="000099"/>
                </a:solidFill>
              </a:rPr>
              <a:t>Заодно с людьми. </a:t>
            </a:r>
          </a:p>
          <a:p>
            <a:pPr algn="ctr"/>
            <a:endParaRPr lang="ru-RU" sz="800">
              <a:solidFill>
                <a:srgbClr val="000099"/>
              </a:solidFill>
            </a:endParaRPr>
          </a:p>
          <a:p>
            <a:pPr algn="ctr"/>
            <a:r>
              <a:rPr lang="ru-RU" sz="1600">
                <a:solidFill>
                  <a:srgbClr val="000099"/>
                </a:solidFill>
              </a:rPr>
              <a:t>Приучите птиц в мороз </a:t>
            </a:r>
          </a:p>
          <a:p>
            <a:pPr algn="ctr"/>
            <a:r>
              <a:rPr lang="ru-RU" sz="1600">
                <a:solidFill>
                  <a:srgbClr val="000099"/>
                </a:solidFill>
              </a:rPr>
              <a:t>К своему окну, </a:t>
            </a:r>
          </a:p>
          <a:p>
            <a:pPr algn="ctr"/>
            <a:r>
              <a:rPr lang="ru-RU" sz="1600">
                <a:solidFill>
                  <a:srgbClr val="000099"/>
                </a:solidFill>
              </a:rPr>
              <a:t>Чтоб без песен не пришлось </a:t>
            </a:r>
          </a:p>
          <a:p>
            <a:pPr algn="ctr"/>
            <a:r>
              <a:rPr lang="ru-RU" sz="1600">
                <a:solidFill>
                  <a:srgbClr val="000099"/>
                </a:solidFill>
              </a:rPr>
              <a:t>Нам встречать весну. </a:t>
            </a:r>
          </a:p>
          <a:p>
            <a:pPr algn="r"/>
            <a:r>
              <a:rPr lang="ru-RU" sz="1600">
                <a:solidFill>
                  <a:srgbClr val="000099"/>
                </a:solidFill>
              </a:rPr>
              <a:t>А. Яшин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1673225" y="2716213"/>
            <a:ext cx="599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0099"/>
                </a:solidFill>
                <a:latin typeface="Imprint MT Shadow" pitchFamily="82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ChangeArrowheads="1"/>
          </p:cNvSpPr>
          <p:nvPr/>
        </p:nvSpPr>
        <p:spPr bwMode="auto">
          <a:xfrm>
            <a:off x="2484438" y="260350"/>
            <a:ext cx="48244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000099"/>
                </a:solidFill>
                <a:latin typeface="Imprint MT Shadow" pitchFamily="82" charset="0"/>
              </a:rPr>
              <a:t>В серой шубке перьевой,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Imprint MT Shadow" pitchFamily="82" charset="0"/>
              </a:rPr>
              <a:t>И в морозы он герой,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Imprint MT Shadow" pitchFamily="82" charset="0"/>
              </a:rPr>
              <a:t>Назови его скорей,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Imprint MT Shadow" pitchFamily="82" charset="0"/>
              </a:rPr>
              <a:t>Кто там скачет?</a:t>
            </a:r>
          </a:p>
        </p:txBody>
      </p:sp>
      <p:pic>
        <p:nvPicPr>
          <p:cNvPr id="15365" name="Picture 5" descr="425914_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916113"/>
            <a:ext cx="70564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1331913" y="908050"/>
            <a:ext cx="7127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99"/>
                </a:solidFill>
                <a:latin typeface="Imprint MT Shadow" pitchFamily="82" charset="0"/>
              </a:rPr>
              <a:t>    Воробей – небольшая зимующая птичка.</a:t>
            </a:r>
          </a:p>
          <a:p>
            <a:r>
              <a:rPr lang="ru-RU" sz="2000">
                <a:solidFill>
                  <a:srgbClr val="000099"/>
                </a:solidFill>
                <a:latin typeface="Imprint MT Shadow" pitchFamily="82" charset="0"/>
              </a:rPr>
              <a:t>    Обычно живет около жилья человека. Воробей питается семенами, ягодами и зернами.</a:t>
            </a:r>
          </a:p>
        </p:txBody>
      </p:sp>
      <p:pic>
        <p:nvPicPr>
          <p:cNvPr id="16386" name="Picture 6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060575"/>
            <a:ext cx="64801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2513013" y="368300"/>
            <a:ext cx="46942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Как лиса среди зверей,</a:t>
            </a:r>
            <a:endParaRPr lang="ru-RU" sz="2400">
              <a:solidFill>
                <a:srgbClr val="000099"/>
              </a:solidFill>
              <a:latin typeface="Imprint MT Shadow" pitchFamily="82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Эта птица всех хитрей,</a:t>
            </a:r>
            <a:endParaRPr lang="ru-RU" sz="2400">
              <a:solidFill>
                <a:srgbClr val="000099"/>
              </a:solidFill>
              <a:latin typeface="Imprint MT Shadow" pitchFamily="82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Прячется в морозных кронах,</a:t>
            </a:r>
            <a:endParaRPr lang="ru-RU" sz="2400">
              <a:solidFill>
                <a:srgbClr val="000099"/>
              </a:solidFill>
              <a:latin typeface="Imprint MT Shadow" pitchFamily="82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А зовут её …</a:t>
            </a:r>
          </a:p>
        </p:txBody>
      </p:sp>
      <p:pic>
        <p:nvPicPr>
          <p:cNvPr id="17418" name="Picture 10" descr="Corvus%20coron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916113"/>
            <a:ext cx="72009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1042988" y="260350"/>
            <a:ext cx="77009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6482" tIns="38088" rIns="0" bIns="114264" anchor="ctr">
            <a:spAutoFit/>
          </a:bodyPr>
          <a:lstStyle/>
          <a:p>
            <a:pPr algn="ctr"/>
            <a:endParaRPr lang="ru-RU" sz="2000">
              <a:solidFill>
                <a:srgbClr val="000099"/>
              </a:solidFill>
              <a:latin typeface="Imprint MT Shadow" pitchFamily="82" charset="0"/>
            </a:endParaRPr>
          </a:p>
          <a:p>
            <a:pPr algn="ctr"/>
            <a:r>
              <a:rPr lang="ru-RU" sz="2000">
                <a:solidFill>
                  <a:srgbClr val="000099"/>
                </a:solidFill>
                <a:latin typeface="Imprint MT Shadow" pitchFamily="82" charset="0"/>
              </a:rPr>
              <a:t>Зимой вороны не только ищут жуков в коре деревьев, но и заглядывают в кормушки, которые заботливые люди повесили для птиц. Эти птицы не облетают стороной и мусорные свалки. Зимой они питаются всякими отбросами.</a:t>
            </a:r>
          </a:p>
          <a:p>
            <a:pPr algn="ctr" eaLnBrk="0" hangingPunct="0"/>
            <a:endParaRPr lang="ru-RU" sz="2000">
              <a:solidFill>
                <a:srgbClr val="000099"/>
              </a:solidFill>
              <a:latin typeface="Imprint MT Shadow" pitchFamily="82" charset="0"/>
            </a:endParaRPr>
          </a:p>
        </p:txBody>
      </p:sp>
      <p:pic>
        <p:nvPicPr>
          <p:cNvPr id="18434" name="Picture 6" descr="9039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916113"/>
            <a:ext cx="59769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2627313" y="333375"/>
            <a:ext cx="42052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Посмотрите на балкон:</a:t>
            </a:r>
            <a:endParaRPr lang="ru-RU" sz="2400">
              <a:solidFill>
                <a:srgbClr val="000099"/>
              </a:solidFill>
              <a:latin typeface="Imprint MT Shadow" pitchFamily="82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Он с утра воркует тут.</a:t>
            </a:r>
            <a:endParaRPr lang="ru-RU" sz="2400">
              <a:solidFill>
                <a:srgbClr val="000099"/>
              </a:solidFill>
              <a:latin typeface="Imprint MT Shadow" pitchFamily="82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Эта птица – почтальон,</a:t>
            </a:r>
            <a:endParaRPr lang="ru-RU" sz="2400">
              <a:solidFill>
                <a:srgbClr val="000099"/>
              </a:solidFill>
              <a:latin typeface="Imprint MT Shadow" pitchFamily="82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Пролетит любой маршрут.</a:t>
            </a:r>
          </a:p>
        </p:txBody>
      </p:sp>
      <p:pic>
        <p:nvPicPr>
          <p:cNvPr id="19462" name="Picture 6" descr="pticy-zhivotnye-zima-sidit-gol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16113"/>
            <a:ext cx="64801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mini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420938"/>
            <a:ext cx="68405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1042988" y="192088"/>
            <a:ext cx="7416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0099"/>
                </a:solidFill>
                <a:latin typeface="Imprint MT Shadow" pitchFamily="82" charset="0"/>
              </a:rPr>
              <a:t>     Городских голубей традиционно подкармливают всегда, не только зимой. Для подкормки голубей стоит помнить, что им не полезны изделия из теста (хлеб, крошки от пирожков, пиццы и других изделий). Для голубей наиболее полезны различные крупы (перловая, пшенная, ячменевая), овсянка и сырые семечки. Голуби могут есть с земли, кормушки для них необязательны.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ChangeArrowheads="1"/>
          </p:cNvSpPr>
          <p:nvPr/>
        </p:nvSpPr>
        <p:spPr bwMode="auto">
          <a:xfrm>
            <a:off x="2976563" y="242888"/>
            <a:ext cx="39258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Всех я за день навещу,</a:t>
            </a:r>
            <a:endParaRPr lang="ru-RU" sz="2400">
              <a:solidFill>
                <a:srgbClr val="000099"/>
              </a:solidFill>
              <a:latin typeface="Imprint MT Shadow" pitchFamily="82" charset="0"/>
            </a:endParaRPr>
          </a:p>
          <a:p>
            <a:pPr algn="ctr"/>
            <a:r>
              <a:rPr lang="ru-RU" sz="2400" b="1">
                <a:solidFill>
                  <a:srgbClr val="000099"/>
                </a:solidFill>
                <a:latin typeface="Imprint MT Shadow" pitchFamily="82" charset="0"/>
              </a:rPr>
              <a:t>Всё, что знаю, растрещу.</a:t>
            </a:r>
          </a:p>
        </p:txBody>
      </p:sp>
      <p:pic>
        <p:nvPicPr>
          <p:cNvPr id="21510" name="Picture 6" descr="0654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125538"/>
            <a:ext cx="6985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502</Words>
  <Application>Microsoft Office PowerPoint</Application>
  <PresentationFormat>Экран (4:3)</PresentationFormat>
  <Paragraphs>76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Александр</cp:lastModifiedBy>
  <cp:revision>34</cp:revision>
  <dcterms:created xsi:type="dcterms:W3CDTF">2014-11-02T09:21:55Z</dcterms:created>
  <dcterms:modified xsi:type="dcterms:W3CDTF">2023-12-18T15:19:25Z</dcterms:modified>
</cp:coreProperties>
</file>